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Bebas Neu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jQpqGE4/e7ibKhBMIXGZa5NdYU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fbf9ae7b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fbf9ae7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fbf9ae7bc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fbf9ae7b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fbf9ae7bc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fbf9ae7b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fbf9ae7bc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fbf9ae7b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fbf9ae7bc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fbf9ae7b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bf9ae7bc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bf9ae7b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fbf9ae7bc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fbf9ae7b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fbf9ae7bc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fbf9ae7b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fbf9ae7bc_0_7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fbf9ae7b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3653f77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3e3653f77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fbf9ae7bc_0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3fbf9ae7b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fbf9ae7bc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fbf9ae7bc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fbf9ae7bc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fbf9ae7bc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fbf9ae7b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fbf9ae7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fbf9ae7bc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fbf9ae7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fbf9ae7b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fbf9ae7b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fbf9ae7bc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fbf9ae7b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fbf9ae7bc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fbf9ae7b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bf9ae7bc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fbf9ae7b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5D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fbf9ae7bc_0_1"/>
          <p:cNvSpPr/>
          <p:nvPr/>
        </p:nvSpPr>
        <p:spPr>
          <a:xfrm>
            <a:off x="330250" y="344025"/>
            <a:ext cx="11572800" cy="5985900"/>
          </a:xfrm>
          <a:prstGeom prst="rect">
            <a:avLst/>
          </a:prstGeom>
          <a:solidFill>
            <a:srgbClr val="D5D5D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3fbf9ae7bc_0_1"/>
          <p:cNvSpPr txBox="1"/>
          <p:nvPr>
            <p:ph type="title"/>
          </p:nvPr>
        </p:nvSpPr>
        <p:spPr>
          <a:xfrm>
            <a:off x="838200" y="1273325"/>
            <a:ext cx="10515600" cy="2290800"/>
          </a:xfrm>
          <a:prstGeom prst="rect">
            <a:avLst/>
          </a:prstGeom>
          <a:effectLst>
            <a:outerShdw blurRad="128588" rotWithShape="0" algn="bl" dir="3120000" dist="66675">
              <a:schemeClr val="dk1">
                <a:alpha val="92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covid-19 pandemic &amp;</a:t>
            </a:r>
            <a:endParaRPr sz="6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the effect it had on streaming services</a:t>
            </a:r>
            <a:endParaRPr sz="7100"/>
          </a:p>
        </p:txBody>
      </p:sp>
      <p:sp>
        <p:nvSpPr>
          <p:cNvPr id="86" name="Google Shape;86;g13fbf9ae7bc_0_1"/>
          <p:cNvSpPr/>
          <p:nvPr/>
        </p:nvSpPr>
        <p:spPr>
          <a:xfrm>
            <a:off x="11672175" y="43241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3fbf9ae7bc_0_1"/>
          <p:cNvSpPr/>
          <p:nvPr/>
        </p:nvSpPr>
        <p:spPr>
          <a:xfrm>
            <a:off x="11672175" y="38837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fbf9ae7bc_0_1"/>
          <p:cNvSpPr/>
          <p:nvPr/>
        </p:nvSpPr>
        <p:spPr>
          <a:xfrm>
            <a:off x="11672175" y="34433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3fbf9ae7bc_0_1"/>
          <p:cNvSpPr/>
          <p:nvPr/>
        </p:nvSpPr>
        <p:spPr>
          <a:xfrm>
            <a:off x="11672175" y="30029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3fbf9ae7bc_0_1"/>
          <p:cNvSpPr/>
          <p:nvPr/>
        </p:nvSpPr>
        <p:spPr>
          <a:xfrm rot="5400000">
            <a:off x="104633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3fbf9ae7bc_0_1"/>
          <p:cNvSpPr/>
          <p:nvPr/>
        </p:nvSpPr>
        <p:spPr>
          <a:xfrm rot="5400000">
            <a:off x="100229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rgbClr val="FEFE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3fbf9ae7bc_0_1"/>
          <p:cNvSpPr/>
          <p:nvPr/>
        </p:nvSpPr>
        <p:spPr>
          <a:xfrm rot="5400000">
            <a:off x="91421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3fbf9ae7bc_0_1"/>
          <p:cNvSpPr/>
          <p:nvPr/>
        </p:nvSpPr>
        <p:spPr>
          <a:xfrm rot="5400000">
            <a:off x="95825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3fbf9ae7bc_0_1"/>
          <p:cNvSpPr txBox="1"/>
          <p:nvPr/>
        </p:nvSpPr>
        <p:spPr>
          <a:xfrm>
            <a:off x="5351300" y="4417200"/>
            <a:ext cx="46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Allie Panacci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5" name="Google Shape;95;g13fbf9ae7b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856" y="5824375"/>
            <a:ext cx="1430298" cy="4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g13fbf9ae7bc_0_190"/>
          <p:cNvCxnSpPr/>
          <p:nvPr/>
        </p:nvCxnSpPr>
        <p:spPr>
          <a:xfrm flipH="1" rot="5400000">
            <a:off x="-5642425" y="1936900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g13fbf9ae7bc_0_190"/>
          <p:cNvSpPr/>
          <p:nvPr/>
        </p:nvSpPr>
        <p:spPr>
          <a:xfrm rot="10800000">
            <a:off x="419075" y="57905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fbf9ae7bc_0_190"/>
          <p:cNvSpPr/>
          <p:nvPr/>
        </p:nvSpPr>
        <p:spPr>
          <a:xfrm rot="10800000">
            <a:off x="419075" y="62309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3fbf9ae7bc_0_190"/>
          <p:cNvSpPr/>
          <p:nvPr/>
        </p:nvSpPr>
        <p:spPr>
          <a:xfrm rot="10800000">
            <a:off x="419075" y="66713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3fbf9ae7bc_0_190"/>
          <p:cNvSpPr/>
          <p:nvPr/>
        </p:nvSpPr>
        <p:spPr>
          <a:xfrm rot="10800000">
            <a:off x="419075" y="7111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3fbf9ae7bc_0_190"/>
          <p:cNvSpPr txBox="1"/>
          <p:nvPr/>
        </p:nvSpPr>
        <p:spPr>
          <a:xfrm>
            <a:off x="2223250" y="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2019 IMDb Category tier list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descr="Background pattern, bar chart&#10;&#10;Description automatically generated" id="246" name="Google Shape;246;g13fbf9ae7bc_0_190"/>
          <p:cNvPicPr preferRelativeResize="0"/>
          <p:nvPr/>
        </p:nvPicPr>
        <p:blipFill rotWithShape="1">
          <a:blip r:embed="rId3">
            <a:alphaModFix/>
          </a:blip>
          <a:srcRect b="10515" l="1630" r="2446" t="11126"/>
          <a:stretch/>
        </p:blipFill>
        <p:spPr>
          <a:xfrm>
            <a:off x="2678350" y="779813"/>
            <a:ext cx="6793778" cy="31505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g13fbf9ae7bc_0_190"/>
          <p:cNvSpPr/>
          <p:nvPr/>
        </p:nvSpPr>
        <p:spPr>
          <a:xfrm rot="5400000">
            <a:off x="5760426" y="3022575"/>
            <a:ext cx="676200" cy="2907300"/>
          </a:xfrm>
          <a:prstGeom prst="trapezoid">
            <a:avLst>
              <a:gd fmla="val 8548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fbf9ae7bc_0_190"/>
          <p:cNvSpPr/>
          <p:nvPr/>
        </p:nvSpPr>
        <p:spPr>
          <a:xfrm rot="-5400000">
            <a:off x="5766476" y="3900350"/>
            <a:ext cx="676200" cy="2919600"/>
          </a:xfrm>
          <a:prstGeom prst="trapezoid">
            <a:avLst>
              <a:gd fmla="val 8548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fbf9ae7bc_0_190"/>
          <p:cNvSpPr/>
          <p:nvPr/>
        </p:nvSpPr>
        <p:spPr>
          <a:xfrm rot="5400000">
            <a:off x="5772501" y="4778125"/>
            <a:ext cx="676200" cy="2931900"/>
          </a:xfrm>
          <a:prstGeom prst="trapezoid">
            <a:avLst>
              <a:gd fmla="val 8548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3fbf9ae7bc_0_190"/>
          <p:cNvSpPr txBox="1"/>
          <p:nvPr/>
        </p:nvSpPr>
        <p:spPr>
          <a:xfrm>
            <a:off x="4644774" y="4290525"/>
            <a:ext cx="284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1: Comedy, 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Drama,</a:t>
            </a:r>
            <a:r>
              <a:rPr lang="en-US" sz="2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Thriller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1" name="Google Shape;251;g13fbf9ae7bc_0_190"/>
          <p:cNvSpPr txBox="1"/>
          <p:nvPr/>
        </p:nvSpPr>
        <p:spPr>
          <a:xfrm>
            <a:off x="4615439" y="5174450"/>
            <a:ext cx="291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2:  Action, Drama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2" name="Google Shape;252;g13fbf9ae7bc_0_190"/>
          <p:cNvSpPr txBox="1"/>
          <p:nvPr/>
        </p:nvSpPr>
        <p:spPr>
          <a:xfrm>
            <a:off x="4644789" y="6058375"/>
            <a:ext cx="290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3: Crime, Drama, 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Thriller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53" name="Google Shape;253;g13fbf9ae7bc_0_190"/>
          <p:cNvGrpSpPr/>
          <p:nvPr/>
        </p:nvGrpSpPr>
        <p:grpSpPr>
          <a:xfrm>
            <a:off x="4106363" y="4303478"/>
            <a:ext cx="314662" cy="358436"/>
            <a:chOff x="-52023900" y="3590075"/>
            <a:chExt cx="279625" cy="318525"/>
          </a:xfrm>
        </p:grpSpPr>
        <p:sp>
          <p:nvSpPr>
            <p:cNvPr id="254" name="Google Shape;254;g13fbf9ae7bc_0_190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3fbf9ae7bc_0_190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13fbf9ae7bc_0_190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13fbf9ae7bc_0_190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3fbf9ae7bc_0_190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3fbf9ae7bc_0_190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13fbf9ae7bc_0_190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g13fbf9ae7bc_0_190"/>
          <p:cNvGrpSpPr/>
          <p:nvPr/>
        </p:nvGrpSpPr>
        <p:grpSpPr>
          <a:xfrm>
            <a:off x="4092401" y="5190523"/>
            <a:ext cx="342580" cy="339271"/>
            <a:chOff x="5049725" y="1435050"/>
            <a:chExt cx="486550" cy="481850"/>
          </a:xfrm>
        </p:grpSpPr>
        <p:sp>
          <p:nvSpPr>
            <p:cNvPr id="262" name="Google Shape;262;g13fbf9ae7bc_0_19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" name="Google Shape;263;g13fbf9ae7bc_0_19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" name="Google Shape;264;g13fbf9ae7bc_0_19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g13fbf9ae7bc_0_19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" name="Google Shape;266;g13fbf9ae7bc_0_190"/>
          <p:cNvGrpSpPr/>
          <p:nvPr/>
        </p:nvGrpSpPr>
        <p:grpSpPr>
          <a:xfrm>
            <a:off x="4079612" y="6058391"/>
            <a:ext cx="368186" cy="366364"/>
            <a:chOff x="-63679950" y="3360375"/>
            <a:chExt cx="318225" cy="316650"/>
          </a:xfrm>
        </p:grpSpPr>
        <p:sp>
          <p:nvSpPr>
            <p:cNvPr id="267" name="Google Shape;267;g13fbf9ae7bc_0_190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13fbf9ae7bc_0_190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13fbf9ae7bc_0_190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3fbf9ae7bc_0_190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g13fbf9ae7bc_0_214"/>
          <p:cNvCxnSpPr/>
          <p:nvPr/>
        </p:nvCxnSpPr>
        <p:spPr>
          <a:xfrm flipH="1">
            <a:off x="-192600" y="6374750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g13fbf9ae7bc_0_214"/>
          <p:cNvSpPr/>
          <p:nvPr/>
        </p:nvSpPr>
        <p:spPr>
          <a:xfrm rot="5400000">
            <a:off x="9928950" y="61683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3fbf9ae7bc_0_214"/>
          <p:cNvSpPr/>
          <p:nvPr/>
        </p:nvSpPr>
        <p:spPr>
          <a:xfrm rot="5400000">
            <a:off x="10369350" y="61683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3fbf9ae7bc_0_214"/>
          <p:cNvSpPr/>
          <p:nvPr/>
        </p:nvSpPr>
        <p:spPr>
          <a:xfrm rot="5400000">
            <a:off x="10809750" y="61683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3fbf9ae7bc_0_214"/>
          <p:cNvSpPr/>
          <p:nvPr/>
        </p:nvSpPr>
        <p:spPr>
          <a:xfrm rot="5400000">
            <a:off x="11250150" y="61683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, bar chart&#10;&#10;Description automatically generated" id="280" name="Google Shape;280;g13fbf9ae7bc_0_214"/>
          <p:cNvPicPr preferRelativeResize="0"/>
          <p:nvPr/>
        </p:nvPicPr>
        <p:blipFill rotWithShape="1">
          <a:blip r:embed="rId3">
            <a:alphaModFix/>
          </a:blip>
          <a:srcRect b="24395" l="2830" r="895" t="19626"/>
          <a:stretch/>
        </p:blipFill>
        <p:spPr>
          <a:xfrm>
            <a:off x="536450" y="743725"/>
            <a:ext cx="11119103" cy="20848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g13fbf9ae7bc_0_214"/>
          <p:cNvSpPr txBox="1"/>
          <p:nvPr/>
        </p:nvSpPr>
        <p:spPr>
          <a:xfrm>
            <a:off x="2223250" y="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2020 IMDb Category tier list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g13fbf9ae7bc_0_214"/>
          <p:cNvSpPr/>
          <p:nvPr/>
        </p:nvSpPr>
        <p:spPr>
          <a:xfrm rot="5400000">
            <a:off x="5760426" y="2427750"/>
            <a:ext cx="676200" cy="2907300"/>
          </a:xfrm>
          <a:prstGeom prst="trapezoid">
            <a:avLst>
              <a:gd fmla="val 854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3fbf9ae7bc_0_214"/>
          <p:cNvSpPr/>
          <p:nvPr/>
        </p:nvSpPr>
        <p:spPr>
          <a:xfrm rot="-5400000">
            <a:off x="5766476" y="3305525"/>
            <a:ext cx="676200" cy="2919600"/>
          </a:xfrm>
          <a:prstGeom prst="trapezoid">
            <a:avLst>
              <a:gd fmla="val 854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3fbf9ae7bc_0_214"/>
          <p:cNvSpPr/>
          <p:nvPr/>
        </p:nvSpPr>
        <p:spPr>
          <a:xfrm rot="5400000">
            <a:off x="5772501" y="4183300"/>
            <a:ext cx="676200" cy="2931900"/>
          </a:xfrm>
          <a:prstGeom prst="trapezoid">
            <a:avLst>
              <a:gd fmla="val 854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fbf9ae7bc_0_214"/>
          <p:cNvSpPr txBox="1"/>
          <p:nvPr/>
        </p:nvSpPr>
        <p:spPr>
          <a:xfrm>
            <a:off x="4644774" y="3695700"/>
            <a:ext cx="284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1: Drama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g13fbf9ae7bc_0_214"/>
          <p:cNvSpPr txBox="1"/>
          <p:nvPr/>
        </p:nvSpPr>
        <p:spPr>
          <a:xfrm>
            <a:off x="4615439" y="4579625"/>
            <a:ext cx="291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2:  biography, drama, history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g13fbf9ae7bc_0_214"/>
          <p:cNvSpPr txBox="1"/>
          <p:nvPr/>
        </p:nvSpPr>
        <p:spPr>
          <a:xfrm>
            <a:off x="4644789" y="5463550"/>
            <a:ext cx="290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3: drama, mystery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88" name="Google Shape;288;g13fbf9ae7bc_0_214"/>
          <p:cNvGrpSpPr/>
          <p:nvPr/>
        </p:nvGrpSpPr>
        <p:grpSpPr>
          <a:xfrm>
            <a:off x="4115268" y="3703913"/>
            <a:ext cx="356221" cy="354973"/>
            <a:chOff x="-13947000" y="3212800"/>
            <a:chExt cx="353675" cy="352400"/>
          </a:xfrm>
        </p:grpSpPr>
        <p:sp>
          <p:nvSpPr>
            <p:cNvPr id="289" name="Google Shape;289;g13fbf9ae7bc_0_21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3fbf9ae7bc_0_21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g13fbf9ae7bc_0_214"/>
          <p:cNvGrpSpPr/>
          <p:nvPr/>
        </p:nvGrpSpPr>
        <p:grpSpPr>
          <a:xfrm>
            <a:off x="4114882" y="4587589"/>
            <a:ext cx="357002" cy="355451"/>
            <a:chOff x="-9958475" y="3180025"/>
            <a:chExt cx="354450" cy="352875"/>
          </a:xfrm>
        </p:grpSpPr>
        <p:sp>
          <p:nvSpPr>
            <p:cNvPr id="292" name="Google Shape;292;g13fbf9ae7bc_0_214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13fbf9ae7bc_0_214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13fbf9ae7bc_0_214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g13fbf9ae7bc_0_214"/>
          <p:cNvGrpSpPr/>
          <p:nvPr/>
        </p:nvGrpSpPr>
        <p:grpSpPr>
          <a:xfrm>
            <a:off x="4115268" y="5481413"/>
            <a:ext cx="356221" cy="354973"/>
            <a:chOff x="-13947000" y="3212800"/>
            <a:chExt cx="353675" cy="352400"/>
          </a:xfrm>
        </p:grpSpPr>
        <p:sp>
          <p:nvSpPr>
            <p:cNvPr id="296" name="Google Shape;296;g13fbf9ae7bc_0_21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13fbf9ae7bc_0_21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g13fbf9ae7bc_0_276"/>
          <p:cNvCxnSpPr/>
          <p:nvPr/>
        </p:nvCxnSpPr>
        <p:spPr>
          <a:xfrm flipH="1" rot="5400000">
            <a:off x="5598600" y="3034150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g13fbf9ae7bc_0_276"/>
          <p:cNvSpPr/>
          <p:nvPr/>
        </p:nvSpPr>
        <p:spPr>
          <a:xfrm rot="10800000">
            <a:off x="11574750" y="68878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3fbf9ae7bc_0_276"/>
          <p:cNvSpPr/>
          <p:nvPr/>
        </p:nvSpPr>
        <p:spPr>
          <a:xfrm rot="10800000">
            <a:off x="11574750" y="73282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3fbf9ae7bc_0_276"/>
          <p:cNvSpPr/>
          <p:nvPr/>
        </p:nvSpPr>
        <p:spPr>
          <a:xfrm rot="10800000">
            <a:off x="11574750" y="77686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3fbf9ae7bc_0_276"/>
          <p:cNvSpPr/>
          <p:nvPr/>
        </p:nvSpPr>
        <p:spPr>
          <a:xfrm rot="10800000">
            <a:off x="11574750" y="82090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3fbf9ae7bc_0_276"/>
          <p:cNvSpPr txBox="1"/>
          <p:nvPr/>
        </p:nvSpPr>
        <p:spPr>
          <a:xfrm>
            <a:off x="2223250" y="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2021 IMDb Category tier list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descr="Chart, bar chart&#10;&#10;Description automatically generated" id="308" name="Google Shape;308;g13fbf9ae7bc_0_27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33638" l="3167" r="854" t="16102"/>
          <a:stretch/>
        </p:blipFill>
        <p:spPr>
          <a:xfrm>
            <a:off x="479950" y="768075"/>
            <a:ext cx="11190600" cy="232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g13fbf9ae7bc_0_276"/>
          <p:cNvSpPr/>
          <p:nvPr/>
        </p:nvSpPr>
        <p:spPr>
          <a:xfrm rot="5400000">
            <a:off x="5760426" y="2427750"/>
            <a:ext cx="676200" cy="2907300"/>
          </a:xfrm>
          <a:prstGeom prst="trapezoid">
            <a:avLst>
              <a:gd fmla="val 8548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fbf9ae7bc_0_276"/>
          <p:cNvSpPr/>
          <p:nvPr/>
        </p:nvSpPr>
        <p:spPr>
          <a:xfrm rot="-5400000">
            <a:off x="5766476" y="3305525"/>
            <a:ext cx="676200" cy="2919600"/>
          </a:xfrm>
          <a:prstGeom prst="trapezoid">
            <a:avLst>
              <a:gd fmla="val 8548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fbf9ae7bc_0_276"/>
          <p:cNvSpPr/>
          <p:nvPr/>
        </p:nvSpPr>
        <p:spPr>
          <a:xfrm rot="5400000">
            <a:off x="5772501" y="4183300"/>
            <a:ext cx="676200" cy="2931900"/>
          </a:xfrm>
          <a:prstGeom prst="trapezoid">
            <a:avLst>
              <a:gd fmla="val 8548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3fbf9ae7bc_0_276"/>
          <p:cNvSpPr txBox="1"/>
          <p:nvPr/>
        </p:nvSpPr>
        <p:spPr>
          <a:xfrm>
            <a:off x="4644774" y="3695700"/>
            <a:ext cx="284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1: crime, Drama, mystery 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3" name="Google Shape;313;g13fbf9ae7bc_0_276"/>
          <p:cNvSpPr txBox="1"/>
          <p:nvPr/>
        </p:nvSpPr>
        <p:spPr>
          <a:xfrm>
            <a:off x="4615439" y="4579625"/>
            <a:ext cx="291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2:  biography, crime, drama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4" name="Google Shape;314;g13fbf9ae7bc_0_276"/>
          <p:cNvSpPr txBox="1"/>
          <p:nvPr/>
        </p:nvSpPr>
        <p:spPr>
          <a:xfrm>
            <a:off x="4644789" y="5463550"/>
            <a:ext cx="290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3: crime, drama, thriller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15" name="Google Shape;315;g13fbf9ae7bc_0_276"/>
          <p:cNvGrpSpPr/>
          <p:nvPr/>
        </p:nvGrpSpPr>
        <p:grpSpPr>
          <a:xfrm>
            <a:off x="4079612" y="5466066"/>
            <a:ext cx="368186" cy="366364"/>
            <a:chOff x="-63679950" y="3360375"/>
            <a:chExt cx="318225" cy="316650"/>
          </a:xfrm>
        </p:grpSpPr>
        <p:sp>
          <p:nvSpPr>
            <p:cNvPr id="316" name="Google Shape;316;g13fbf9ae7bc_0_276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3fbf9ae7bc_0_276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3fbf9ae7bc_0_276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3fbf9ae7bc_0_276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g13fbf9ae7bc_0_276"/>
          <p:cNvGrpSpPr/>
          <p:nvPr/>
        </p:nvGrpSpPr>
        <p:grpSpPr>
          <a:xfrm>
            <a:off x="4079612" y="3698216"/>
            <a:ext cx="368186" cy="366364"/>
            <a:chOff x="-63679950" y="3360375"/>
            <a:chExt cx="318225" cy="316650"/>
          </a:xfrm>
        </p:grpSpPr>
        <p:sp>
          <p:nvSpPr>
            <p:cNvPr id="321" name="Google Shape;321;g13fbf9ae7bc_0_276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13fbf9ae7bc_0_276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13fbf9ae7bc_0_276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13fbf9ae7bc_0_276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g13fbf9ae7bc_0_276"/>
          <p:cNvGrpSpPr/>
          <p:nvPr/>
        </p:nvGrpSpPr>
        <p:grpSpPr>
          <a:xfrm>
            <a:off x="4114882" y="4587589"/>
            <a:ext cx="357002" cy="355451"/>
            <a:chOff x="-9958475" y="3180025"/>
            <a:chExt cx="354450" cy="352875"/>
          </a:xfrm>
        </p:grpSpPr>
        <p:sp>
          <p:nvSpPr>
            <p:cNvPr id="326" name="Google Shape;326;g13fbf9ae7bc_0_276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13fbf9ae7bc_0_276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13fbf9ae7bc_0_276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fbf9ae7bc_0_307"/>
          <p:cNvSpPr/>
          <p:nvPr/>
        </p:nvSpPr>
        <p:spPr>
          <a:xfrm>
            <a:off x="361190" y="365133"/>
            <a:ext cx="858288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id="334" name="Google Shape;334;g13fbf9ae7bc_0_307"/>
          <p:cNvSpPr txBox="1"/>
          <p:nvPr/>
        </p:nvSpPr>
        <p:spPr>
          <a:xfrm flipH="1">
            <a:off x="2246326" y="1441311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2018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" name="Google Shape;335;g13fbf9ae7bc_0_307"/>
          <p:cNvSpPr txBox="1"/>
          <p:nvPr/>
        </p:nvSpPr>
        <p:spPr>
          <a:xfrm flipH="1">
            <a:off x="6228830" y="1441311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2020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6" name="Google Shape;336;g13fbf9ae7bc_0_307"/>
          <p:cNvSpPr txBox="1"/>
          <p:nvPr/>
        </p:nvSpPr>
        <p:spPr>
          <a:xfrm flipH="1">
            <a:off x="4237592" y="1441311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2019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g13fbf9ae7bc_0_307"/>
          <p:cNvSpPr txBox="1"/>
          <p:nvPr/>
        </p:nvSpPr>
        <p:spPr>
          <a:xfrm flipH="1">
            <a:off x="8220071" y="1441311"/>
            <a:ext cx="1725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2021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g13fbf9ae7bc_0_307"/>
          <p:cNvSpPr/>
          <p:nvPr/>
        </p:nvSpPr>
        <p:spPr>
          <a:xfrm rot="5400000">
            <a:off x="2698901" y="2105900"/>
            <a:ext cx="820500" cy="823200"/>
          </a:xfrm>
          <a:prstGeom prst="trapezoid">
            <a:avLst>
              <a:gd fmla="val 8501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3fbf9ae7bc_0_307"/>
          <p:cNvSpPr/>
          <p:nvPr/>
        </p:nvSpPr>
        <p:spPr>
          <a:xfrm rot="-5400000">
            <a:off x="4690142" y="2105900"/>
            <a:ext cx="820500" cy="823200"/>
          </a:xfrm>
          <a:prstGeom prst="trapezoid">
            <a:avLst>
              <a:gd fmla="val 8501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3fbf9ae7bc_0_307"/>
          <p:cNvSpPr/>
          <p:nvPr/>
        </p:nvSpPr>
        <p:spPr>
          <a:xfrm rot="5400000">
            <a:off x="6681380" y="2105900"/>
            <a:ext cx="820500" cy="823200"/>
          </a:xfrm>
          <a:prstGeom prst="trapezoid">
            <a:avLst>
              <a:gd fmla="val 8501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fbf9ae7bc_0_307"/>
          <p:cNvSpPr/>
          <p:nvPr/>
        </p:nvSpPr>
        <p:spPr>
          <a:xfrm rot="-5400000">
            <a:off x="8672621" y="2105900"/>
            <a:ext cx="820500" cy="823200"/>
          </a:xfrm>
          <a:prstGeom prst="trapezoid">
            <a:avLst>
              <a:gd fmla="val 8501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g13fbf9ae7bc_0_307"/>
          <p:cNvGrpSpPr/>
          <p:nvPr/>
        </p:nvGrpSpPr>
        <p:grpSpPr>
          <a:xfrm>
            <a:off x="3491763" y="2517500"/>
            <a:ext cx="4936478" cy="0"/>
            <a:chOff x="1967750" y="2611975"/>
            <a:chExt cx="4936478" cy="0"/>
          </a:xfrm>
        </p:grpSpPr>
        <p:cxnSp>
          <p:nvCxnSpPr>
            <p:cNvPr id="343" name="Google Shape;343;g13fbf9ae7bc_0_307"/>
            <p:cNvCxnSpPr/>
            <p:nvPr/>
          </p:nvCxnSpPr>
          <p:spPr>
            <a:xfrm>
              <a:off x="1967750" y="2611975"/>
              <a:ext cx="954000" cy="0"/>
            </a:xfrm>
            <a:prstGeom prst="straightConnector1">
              <a:avLst/>
            </a:prstGeom>
            <a:noFill/>
            <a:ln cap="rnd" cmpd="sng" w="28575">
              <a:solidFill>
                <a:srgbClr val="0D0D0D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4" name="Google Shape;344;g13fbf9ae7bc_0_307"/>
            <p:cNvCxnSpPr/>
            <p:nvPr/>
          </p:nvCxnSpPr>
          <p:spPr>
            <a:xfrm>
              <a:off x="3958989" y="2611975"/>
              <a:ext cx="954000" cy="0"/>
            </a:xfrm>
            <a:prstGeom prst="straightConnector1">
              <a:avLst/>
            </a:prstGeom>
            <a:noFill/>
            <a:ln cap="rnd" cmpd="sng" w="28575">
              <a:solidFill>
                <a:srgbClr val="0D0D0D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5" name="Google Shape;345;g13fbf9ae7bc_0_307"/>
            <p:cNvCxnSpPr/>
            <p:nvPr/>
          </p:nvCxnSpPr>
          <p:spPr>
            <a:xfrm>
              <a:off x="5950228" y="2611975"/>
              <a:ext cx="954000" cy="0"/>
            </a:xfrm>
            <a:prstGeom prst="straightConnector1">
              <a:avLst/>
            </a:prstGeom>
            <a:noFill/>
            <a:ln cap="rnd" cmpd="sng" w="28575">
              <a:solidFill>
                <a:srgbClr val="0D0D0D"/>
              </a:solidFill>
              <a:prstDash val="solid"/>
              <a:round/>
              <a:headEnd len="sm" w="sm" type="none"/>
              <a:tailEnd len="sm" w="sm" type="triangle"/>
            </a:ln>
          </p:spPr>
        </p:cxnSp>
      </p:grpSp>
      <p:grpSp>
        <p:nvGrpSpPr>
          <p:cNvPr id="346" name="Google Shape;346;g13fbf9ae7bc_0_307"/>
          <p:cNvGrpSpPr/>
          <p:nvPr/>
        </p:nvGrpSpPr>
        <p:grpSpPr>
          <a:xfrm>
            <a:off x="2892026" y="2340181"/>
            <a:ext cx="422712" cy="393067"/>
            <a:chOff x="-13947000" y="3212800"/>
            <a:chExt cx="353675" cy="352400"/>
          </a:xfrm>
        </p:grpSpPr>
        <p:sp>
          <p:nvSpPr>
            <p:cNvPr id="347" name="Google Shape;347;g13fbf9ae7bc_0_307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g13fbf9ae7bc_0_307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49" name="Google Shape;349;g13fbf9ae7bc_0_307"/>
          <p:cNvGrpSpPr/>
          <p:nvPr/>
        </p:nvGrpSpPr>
        <p:grpSpPr>
          <a:xfrm>
            <a:off x="4853895" y="2338386"/>
            <a:ext cx="404198" cy="393060"/>
            <a:chOff x="-52023900" y="3590075"/>
            <a:chExt cx="279625" cy="318525"/>
          </a:xfrm>
        </p:grpSpPr>
        <p:sp>
          <p:nvSpPr>
            <p:cNvPr id="350" name="Google Shape;350;g13fbf9ae7bc_0_307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g13fbf9ae7bc_0_307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13fbf9ae7bc_0_307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13fbf9ae7bc_0_307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g13fbf9ae7bc_0_307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13fbf9ae7bc_0_307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13fbf9ae7bc_0_307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g13fbf9ae7bc_0_307"/>
          <p:cNvGrpSpPr/>
          <p:nvPr/>
        </p:nvGrpSpPr>
        <p:grpSpPr>
          <a:xfrm>
            <a:off x="6853439" y="2320968"/>
            <a:ext cx="422712" cy="393067"/>
            <a:chOff x="-13947000" y="3212800"/>
            <a:chExt cx="353675" cy="352400"/>
          </a:xfrm>
        </p:grpSpPr>
        <p:sp>
          <p:nvSpPr>
            <p:cNvPr id="358" name="Google Shape;358;g13fbf9ae7bc_0_307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g13fbf9ae7bc_0_307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0" name="Google Shape;360;g13fbf9ae7bc_0_307"/>
          <p:cNvGrpSpPr/>
          <p:nvPr/>
        </p:nvGrpSpPr>
        <p:grpSpPr>
          <a:xfrm>
            <a:off x="8887307" y="2334407"/>
            <a:ext cx="404209" cy="393058"/>
            <a:chOff x="-63679950" y="3360375"/>
            <a:chExt cx="318225" cy="316650"/>
          </a:xfrm>
        </p:grpSpPr>
        <p:sp>
          <p:nvSpPr>
            <p:cNvPr id="361" name="Google Shape;361;g13fbf9ae7bc_0_307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13fbf9ae7bc_0_307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13fbf9ae7bc_0_307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13fbf9ae7bc_0_307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g13fbf9ae7bc_0_307"/>
          <p:cNvSpPr txBox="1"/>
          <p:nvPr/>
        </p:nvSpPr>
        <p:spPr>
          <a:xfrm flipH="1">
            <a:off x="1056049" y="3543300"/>
            <a:ext cx="41196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drama is a consistent </a:t>
            </a: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high</a:t>
            </a: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ranking genre.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6" name="Google Shape;366;g13fbf9ae7bc_0_307"/>
          <p:cNvSpPr txBox="1"/>
          <p:nvPr/>
        </p:nvSpPr>
        <p:spPr>
          <a:xfrm flipH="1">
            <a:off x="1055950" y="4567425"/>
            <a:ext cx="4435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 2020, for the first time, biography and history ranked second. 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7" name="Google Shape;367;g13fbf9ae7bc_0_307"/>
          <p:cNvSpPr txBox="1"/>
          <p:nvPr/>
        </p:nvSpPr>
        <p:spPr>
          <a:xfrm flipH="1">
            <a:off x="5833525" y="3543300"/>
            <a:ext cx="47295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 2020, Animation was also more popular than ever before.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" name="Google Shape;368;g13fbf9ae7bc_0_307"/>
          <p:cNvSpPr txBox="1"/>
          <p:nvPr/>
        </p:nvSpPr>
        <p:spPr>
          <a:xfrm flipH="1">
            <a:off x="5925050" y="4825500"/>
            <a:ext cx="521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 pandemic caused us to escape our reality through the reality of others.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69" name="Google Shape;369;g13fbf9ae7bc_0_307"/>
          <p:cNvCxnSpPr/>
          <p:nvPr/>
        </p:nvCxnSpPr>
        <p:spPr>
          <a:xfrm flipH="1" rot="10800000">
            <a:off x="-192600" y="6082150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g13fbf9ae7bc_0_307"/>
          <p:cNvSpPr/>
          <p:nvPr/>
        </p:nvSpPr>
        <p:spPr>
          <a:xfrm rot="-5400000">
            <a:off x="18088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3fbf9ae7bc_0_307"/>
          <p:cNvSpPr/>
          <p:nvPr/>
        </p:nvSpPr>
        <p:spPr>
          <a:xfrm rot="-5400000">
            <a:off x="13684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3fbf9ae7bc_0_307"/>
          <p:cNvSpPr/>
          <p:nvPr/>
        </p:nvSpPr>
        <p:spPr>
          <a:xfrm rot="-5400000">
            <a:off x="9280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fbf9ae7bc_0_307"/>
          <p:cNvSpPr/>
          <p:nvPr/>
        </p:nvSpPr>
        <p:spPr>
          <a:xfrm rot="-5400000">
            <a:off x="4876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fbf9ae7bc_0_393"/>
          <p:cNvSpPr/>
          <p:nvPr/>
        </p:nvSpPr>
        <p:spPr>
          <a:xfrm rot="5400000">
            <a:off x="2260125" y="3187275"/>
            <a:ext cx="656400" cy="29058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3fbf9ae7bc_0_393"/>
          <p:cNvSpPr txBox="1"/>
          <p:nvPr/>
        </p:nvSpPr>
        <p:spPr>
          <a:xfrm>
            <a:off x="1068675" y="3212145"/>
            <a:ext cx="3039300" cy="9195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Revenue</a:t>
            </a:r>
            <a:endParaRPr sz="6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g13fbf9ae7bc_0_393"/>
          <p:cNvSpPr txBox="1"/>
          <p:nvPr/>
        </p:nvSpPr>
        <p:spPr>
          <a:xfrm>
            <a:off x="1901775" y="1889625"/>
            <a:ext cx="1373100" cy="11430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0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g13fbf9ae7bc_0_393"/>
          <p:cNvSpPr txBox="1"/>
          <p:nvPr/>
        </p:nvSpPr>
        <p:spPr>
          <a:xfrm>
            <a:off x="1235925" y="43824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pandemic had an effect on companies financials.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g13fbf9ae7bc_0_393"/>
          <p:cNvSpPr/>
          <p:nvPr/>
        </p:nvSpPr>
        <p:spPr>
          <a:xfrm>
            <a:off x="2123190" y="2017358"/>
            <a:ext cx="937476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  <p:pic>
        <p:nvPicPr>
          <p:cNvPr id="383" name="Google Shape;383;g13fbf9ae7bc_0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525" y="1577912"/>
            <a:ext cx="6991499" cy="3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3fbf9ae7bc_0_403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250" y="137514"/>
            <a:ext cx="5879076" cy="36352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g13fbf9ae7bc_0_403"/>
          <p:cNvPicPr preferRelativeResize="0"/>
          <p:nvPr/>
        </p:nvPicPr>
        <p:blipFill rotWithShape="1">
          <a:blip r:embed="rId4">
            <a:alphaModFix/>
          </a:blip>
          <a:srcRect b="0" l="278" r="288" t="0"/>
          <a:stretch/>
        </p:blipFill>
        <p:spPr>
          <a:xfrm>
            <a:off x="6335460" y="4044823"/>
            <a:ext cx="5558675" cy="701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g13fbf9ae7bc_0_403"/>
          <p:cNvSpPr/>
          <p:nvPr/>
        </p:nvSpPr>
        <p:spPr>
          <a:xfrm rot="-5400000">
            <a:off x="1666725" y="910113"/>
            <a:ext cx="955200" cy="3516000"/>
          </a:xfrm>
          <a:prstGeom prst="trapezoid">
            <a:avLst>
              <a:gd fmla="val 6513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3fbf9ae7bc_0_403"/>
          <p:cNvSpPr txBox="1"/>
          <p:nvPr/>
        </p:nvSpPr>
        <p:spPr>
          <a:xfrm flipH="1">
            <a:off x="686925" y="2190525"/>
            <a:ext cx="29148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Netflix had steady $4 billion annual growth.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2" name="Google Shape;392;g13fbf9ae7bc_0_403" title="Char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501" y="5418622"/>
            <a:ext cx="3806799" cy="119738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g13fbf9ae7bc_0_4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375" y="4954494"/>
            <a:ext cx="646514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3fbf9ae7bc_0_403" title="Chart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2464" y="5336425"/>
            <a:ext cx="3806800" cy="1361779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g13fbf9ae7bc_0_403"/>
          <p:cNvSpPr/>
          <p:nvPr/>
        </p:nvSpPr>
        <p:spPr>
          <a:xfrm rot="5400000">
            <a:off x="1461100" y="-396900"/>
            <a:ext cx="955200" cy="3516000"/>
          </a:xfrm>
          <a:prstGeom prst="trapezoid">
            <a:avLst>
              <a:gd fmla="val 6513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g13fbf9ae7bc_0_4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75250" y="4954475"/>
            <a:ext cx="646525" cy="6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3fbf9ae7bc_0_4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5250" y="44275"/>
            <a:ext cx="1979500" cy="19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3fbf9ae7bc_0_403"/>
          <p:cNvSpPr txBox="1"/>
          <p:nvPr/>
        </p:nvSpPr>
        <p:spPr>
          <a:xfrm>
            <a:off x="-1913300" y="-605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Annual revenue growth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9" name="Google Shape;399;g13fbf9ae7bc_0_403"/>
          <p:cNvSpPr txBox="1"/>
          <p:nvPr/>
        </p:nvSpPr>
        <p:spPr>
          <a:xfrm flipH="1">
            <a:off x="481300" y="858013"/>
            <a:ext cx="29148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Hulu had a 60% increase during the pandemic. 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fbf9ae7bc_0_424"/>
          <p:cNvSpPr/>
          <p:nvPr/>
        </p:nvSpPr>
        <p:spPr>
          <a:xfrm rot="5400000">
            <a:off x="2260125" y="3187275"/>
            <a:ext cx="656400" cy="29058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3fbf9ae7bc_0_424"/>
          <p:cNvSpPr txBox="1"/>
          <p:nvPr/>
        </p:nvSpPr>
        <p:spPr>
          <a:xfrm>
            <a:off x="1068675" y="3212145"/>
            <a:ext cx="3039300" cy="9195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Content</a:t>
            </a:r>
            <a:endParaRPr sz="6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6" name="Google Shape;406;g13fbf9ae7bc_0_424"/>
          <p:cNvSpPr txBox="1"/>
          <p:nvPr/>
        </p:nvSpPr>
        <p:spPr>
          <a:xfrm>
            <a:off x="1901775" y="1889625"/>
            <a:ext cx="1373100" cy="11430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0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7" name="Google Shape;407;g13fbf9ae7bc_0_424"/>
          <p:cNvSpPr txBox="1"/>
          <p:nvPr/>
        </p:nvSpPr>
        <p:spPr>
          <a:xfrm>
            <a:off x="1235925" y="43824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Companies spent less but made more.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g13fbf9ae7bc_0_424"/>
          <p:cNvSpPr/>
          <p:nvPr/>
        </p:nvSpPr>
        <p:spPr>
          <a:xfrm>
            <a:off x="2123190" y="2017358"/>
            <a:ext cx="929813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pic>
        <p:nvPicPr>
          <p:cNvPr id="409" name="Google Shape;409;g13fbf9ae7bc_0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718" y="1463513"/>
            <a:ext cx="7394781" cy="41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11"/>
          <p:cNvCxnSpPr/>
          <p:nvPr/>
        </p:nvCxnSpPr>
        <p:spPr>
          <a:xfrm>
            <a:off x="4449400" y="1854400"/>
            <a:ext cx="23700" cy="3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5" name="Google Shape;4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" y="0"/>
            <a:ext cx="3449075" cy="8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1"/>
          <p:cNvSpPr txBox="1"/>
          <p:nvPr/>
        </p:nvSpPr>
        <p:spPr>
          <a:xfrm>
            <a:off x="2914950" y="6043150"/>
            <a:ext cx="28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 Spending</a:t>
            </a:r>
            <a:r>
              <a:rPr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The amount of money spent on original content and acquisition of titles/sports.</a:t>
            </a:r>
            <a:endParaRPr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 txBox="1"/>
          <p:nvPr/>
        </p:nvSpPr>
        <p:spPr>
          <a:xfrm>
            <a:off x="581025" y="6043150"/>
            <a:ext cx="21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Annual Revenue</a:t>
            </a:r>
            <a:r>
              <a:rPr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The amount of money made directly from consumers.</a:t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1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09175"/>
            <a:ext cx="6578773" cy="4361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11"/>
          <p:cNvSpPr/>
          <p:nvPr/>
        </p:nvSpPr>
        <p:spPr>
          <a:xfrm rot="-5400000">
            <a:off x="3166050" y="3183950"/>
            <a:ext cx="938700" cy="376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1"/>
          <p:cNvSpPr txBox="1"/>
          <p:nvPr/>
        </p:nvSpPr>
        <p:spPr>
          <a:xfrm>
            <a:off x="2384550" y="2337875"/>
            <a:ext cx="250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Pandemic Hits</a:t>
            </a:r>
            <a:endParaRPr b="1" i="0" sz="17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 rot="5400000">
            <a:off x="8293852" y="105275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 txBox="1"/>
          <p:nvPr/>
        </p:nvSpPr>
        <p:spPr>
          <a:xfrm>
            <a:off x="9494757" y="440975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$2.7b revenue increase </a:t>
            </a:r>
            <a:endParaRPr sz="1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3" name="Google Shape;423;p11"/>
          <p:cNvSpPr txBox="1"/>
          <p:nvPr/>
        </p:nvSpPr>
        <p:spPr>
          <a:xfrm>
            <a:off x="9686032" y="767851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11"/>
          <p:cNvSpPr txBox="1"/>
          <p:nvPr/>
        </p:nvSpPr>
        <p:spPr>
          <a:xfrm>
            <a:off x="7990559" y="503982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60%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25" name="Google Shape;425;p11"/>
          <p:cNvGrpSpPr/>
          <p:nvPr/>
        </p:nvGrpSpPr>
        <p:grpSpPr>
          <a:xfrm>
            <a:off x="7391500" y="557682"/>
            <a:ext cx="429916" cy="419999"/>
            <a:chOff x="-60255350" y="3733825"/>
            <a:chExt cx="316650" cy="316550"/>
          </a:xfrm>
        </p:grpSpPr>
        <p:sp>
          <p:nvSpPr>
            <p:cNvPr id="426" name="Google Shape;426;p11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11"/>
          <p:cNvSpPr/>
          <p:nvPr/>
        </p:nvSpPr>
        <p:spPr>
          <a:xfrm rot="5400000">
            <a:off x="8293852" y="1055750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1"/>
          <p:cNvSpPr txBox="1"/>
          <p:nvPr/>
        </p:nvSpPr>
        <p:spPr>
          <a:xfrm>
            <a:off x="9494750" y="1409175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$50m content spending </a:t>
            </a:r>
            <a:r>
              <a:rPr lang="en-US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increase 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5" name="Google Shape;435;p11"/>
          <p:cNvSpPr txBox="1"/>
          <p:nvPr/>
        </p:nvSpPr>
        <p:spPr>
          <a:xfrm>
            <a:off x="9686032" y="1718326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11"/>
          <p:cNvSpPr txBox="1"/>
          <p:nvPr/>
        </p:nvSpPr>
        <p:spPr>
          <a:xfrm>
            <a:off x="7990559" y="1454457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38%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7" name="Google Shape;437;p11"/>
          <p:cNvGrpSpPr/>
          <p:nvPr/>
        </p:nvGrpSpPr>
        <p:grpSpPr>
          <a:xfrm>
            <a:off x="7428845" y="1540372"/>
            <a:ext cx="376487" cy="400196"/>
            <a:chOff x="-13512225" y="4080275"/>
            <a:chExt cx="353675" cy="352875"/>
          </a:xfrm>
        </p:grpSpPr>
        <p:sp>
          <p:nvSpPr>
            <p:cNvPr id="438" name="Google Shape;438;p11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1"/>
          <p:cNvSpPr/>
          <p:nvPr/>
        </p:nvSpPr>
        <p:spPr>
          <a:xfrm rot="5400000">
            <a:off x="8293852" y="20239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1"/>
          <p:cNvSpPr txBox="1"/>
          <p:nvPr/>
        </p:nvSpPr>
        <p:spPr>
          <a:xfrm>
            <a:off x="9494750" y="2377363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$5.1b made in annual revenue  </a:t>
            </a:r>
            <a:endParaRPr sz="1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9686032" y="26865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since pandemic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11"/>
          <p:cNvSpPr txBox="1"/>
          <p:nvPr/>
        </p:nvSpPr>
        <p:spPr>
          <a:xfrm>
            <a:off x="7990559" y="24226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$5.1b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53" name="Google Shape;453;p11"/>
          <p:cNvGrpSpPr/>
          <p:nvPr/>
        </p:nvGrpSpPr>
        <p:grpSpPr>
          <a:xfrm>
            <a:off x="7402134" y="2486614"/>
            <a:ext cx="429920" cy="400209"/>
            <a:chOff x="-64781025" y="3361050"/>
            <a:chExt cx="317425" cy="315200"/>
          </a:xfrm>
        </p:grpSpPr>
        <p:sp>
          <p:nvSpPr>
            <p:cNvPr id="454" name="Google Shape;454;p11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1"/>
          <p:cNvSpPr/>
          <p:nvPr/>
        </p:nvSpPr>
        <p:spPr>
          <a:xfrm rot="5400000">
            <a:off x="8283227" y="30370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1"/>
          <p:cNvSpPr txBox="1"/>
          <p:nvPr/>
        </p:nvSpPr>
        <p:spPr>
          <a:xfrm>
            <a:off x="9484125" y="3390463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$80m </a:t>
            </a: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spent</a:t>
            </a: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on content</a:t>
            </a:r>
            <a:endParaRPr sz="1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9675407" y="36996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since pandemic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11"/>
          <p:cNvSpPr txBox="1"/>
          <p:nvPr/>
        </p:nvSpPr>
        <p:spPr>
          <a:xfrm>
            <a:off x="7979934" y="34357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$80m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7402128" y="3518199"/>
            <a:ext cx="429916" cy="419992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1"/>
          <p:cNvSpPr/>
          <p:nvPr/>
        </p:nvSpPr>
        <p:spPr>
          <a:xfrm rot="5400000">
            <a:off x="9419038" y="4109011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1"/>
          <p:cNvSpPr txBox="1"/>
          <p:nvPr/>
        </p:nvSpPr>
        <p:spPr>
          <a:xfrm>
            <a:off x="8264638" y="5010961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Pandemic effect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5" name="Google Shape;465;p11"/>
          <p:cNvSpPr txBox="1"/>
          <p:nvPr/>
        </p:nvSpPr>
        <p:spPr>
          <a:xfrm>
            <a:off x="7991788" y="5632863"/>
            <a:ext cx="3322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pandemic created a wave of customers which ultimately created an immense growth in revenue, without having to spend much on product.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6" name="Google Shape;466;p11"/>
          <p:cNvGrpSpPr/>
          <p:nvPr/>
        </p:nvGrpSpPr>
        <p:grpSpPr>
          <a:xfrm>
            <a:off x="9340321" y="4388823"/>
            <a:ext cx="492730" cy="446395"/>
            <a:chOff x="-24353875" y="3147725"/>
            <a:chExt cx="289875" cy="296175"/>
          </a:xfrm>
        </p:grpSpPr>
        <p:sp>
          <p:nvSpPr>
            <p:cNvPr id="467" name="Google Shape;467;p11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05776" cy="11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3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750" y="86850"/>
            <a:ext cx="6588525" cy="4073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p13"/>
          <p:cNvSpPr/>
          <p:nvPr/>
        </p:nvSpPr>
        <p:spPr>
          <a:xfrm rot="-5400000">
            <a:off x="8707600" y="1571225"/>
            <a:ext cx="715200" cy="327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/>
          <p:cNvSpPr txBox="1"/>
          <p:nvPr/>
        </p:nvSpPr>
        <p:spPr>
          <a:xfrm>
            <a:off x="8169250" y="809775"/>
            <a:ext cx="17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Pandemic Hits</a:t>
            </a:r>
            <a:endParaRPr b="1" i="0" sz="15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 rot="5400000">
            <a:off x="1225939" y="14050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3"/>
          <p:cNvSpPr txBox="1"/>
          <p:nvPr/>
        </p:nvSpPr>
        <p:spPr>
          <a:xfrm>
            <a:off x="2426838" y="1740738"/>
            <a:ext cx="254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Average annual increase of $4b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9" name="Google Shape;479;p13"/>
          <p:cNvSpPr txBox="1"/>
          <p:nvPr/>
        </p:nvSpPr>
        <p:spPr>
          <a:xfrm>
            <a:off x="2618120" y="20676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2018-2021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13"/>
          <p:cNvSpPr txBox="1"/>
          <p:nvPr/>
        </p:nvSpPr>
        <p:spPr>
          <a:xfrm>
            <a:off x="922646" y="18037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$4b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190474" y="1826536"/>
            <a:ext cx="417668" cy="419986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3"/>
          <p:cNvSpPr/>
          <p:nvPr/>
        </p:nvSpPr>
        <p:spPr>
          <a:xfrm rot="5400000">
            <a:off x="1225939" y="2319963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3"/>
          <p:cNvSpPr txBox="1"/>
          <p:nvPr/>
        </p:nvSpPr>
        <p:spPr>
          <a:xfrm>
            <a:off x="2426837" y="2655663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15% </a:t>
            </a: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decrease</a:t>
            </a: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in content spending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4" name="Google Shape;484;p13"/>
          <p:cNvSpPr txBox="1"/>
          <p:nvPr/>
        </p:nvSpPr>
        <p:spPr>
          <a:xfrm>
            <a:off x="2618120" y="2982538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922646" y="2718669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15%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6" name="Google Shape;486;p13"/>
          <p:cNvGrpSpPr/>
          <p:nvPr/>
        </p:nvGrpSpPr>
        <p:grpSpPr>
          <a:xfrm>
            <a:off x="200983" y="2756275"/>
            <a:ext cx="417690" cy="371392"/>
            <a:chOff x="-12643475" y="3657325"/>
            <a:chExt cx="353675" cy="330950"/>
          </a:xfrm>
        </p:grpSpPr>
        <p:sp>
          <p:nvSpPr>
            <p:cNvPr id="487" name="Google Shape;487;p13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13"/>
          <p:cNvSpPr/>
          <p:nvPr/>
        </p:nvSpPr>
        <p:spPr>
          <a:xfrm rot="5400000">
            <a:off x="1215439" y="3292013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3"/>
          <p:cNvSpPr txBox="1"/>
          <p:nvPr/>
        </p:nvSpPr>
        <p:spPr>
          <a:xfrm>
            <a:off x="2416337" y="3627713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content/revenue gap doubled from $6.2b to $13.1b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5" name="Google Shape;495;p13"/>
          <p:cNvSpPr txBox="1"/>
          <p:nvPr/>
        </p:nvSpPr>
        <p:spPr>
          <a:xfrm>
            <a:off x="2607620" y="3954588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912146" y="3690719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177249" y="3686213"/>
            <a:ext cx="417691" cy="415493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3"/>
          <p:cNvSpPr/>
          <p:nvPr/>
        </p:nvSpPr>
        <p:spPr>
          <a:xfrm rot="5400000">
            <a:off x="1239164" y="426328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3"/>
          <p:cNvSpPr txBox="1"/>
          <p:nvPr/>
        </p:nvSpPr>
        <p:spPr>
          <a:xfrm>
            <a:off x="2440062" y="4598988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content spending increased by 44%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0" name="Google Shape;500;p13"/>
          <p:cNvSpPr txBox="1"/>
          <p:nvPr/>
        </p:nvSpPr>
        <p:spPr>
          <a:xfrm>
            <a:off x="2631345" y="492586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2020-2021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935871" y="466199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44%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2" name="Google Shape;502;p13"/>
          <p:cNvGrpSpPr/>
          <p:nvPr/>
        </p:nvGrpSpPr>
        <p:grpSpPr>
          <a:xfrm>
            <a:off x="214284" y="4660068"/>
            <a:ext cx="417690" cy="371384"/>
            <a:chOff x="-10858725" y="4092875"/>
            <a:chExt cx="353675" cy="330825"/>
          </a:xfrm>
        </p:grpSpPr>
        <p:sp>
          <p:nvSpPr>
            <p:cNvPr id="503" name="Google Shape;503;p13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13"/>
          <p:cNvSpPr/>
          <p:nvPr/>
        </p:nvSpPr>
        <p:spPr>
          <a:xfrm rot="5400000">
            <a:off x="9419038" y="4109011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3"/>
          <p:cNvSpPr txBox="1"/>
          <p:nvPr/>
        </p:nvSpPr>
        <p:spPr>
          <a:xfrm>
            <a:off x="8264638" y="5010961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Pandemic effect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7991788" y="5632863"/>
            <a:ext cx="3322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this a once in a lifetime anomaly or did the pandemic create a new trend of spending less and making more?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2" name="Google Shape;512;p13"/>
          <p:cNvGrpSpPr/>
          <p:nvPr/>
        </p:nvGrpSpPr>
        <p:grpSpPr>
          <a:xfrm>
            <a:off x="9340321" y="4388823"/>
            <a:ext cx="492730" cy="446395"/>
            <a:chOff x="-24353875" y="3147725"/>
            <a:chExt cx="289875" cy="296175"/>
          </a:xfrm>
        </p:grpSpPr>
        <p:sp>
          <p:nvSpPr>
            <p:cNvPr id="513" name="Google Shape;513;p13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fbf9ae7bc_0_733"/>
          <p:cNvSpPr/>
          <p:nvPr/>
        </p:nvSpPr>
        <p:spPr>
          <a:xfrm rot="5400000">
            <a:off x="2260125" y="3187275"/>
            <a:ext cx="656400" cy="29058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3fbf9ae7bc_0_733"/>
          <p:cNvSpPr txBox="1"/>
          <p:nvPr/>
        </p:nvSpPr>
        <p:spPr>
          <a:xfrm>
            <a:off x="701525" y="3212150"/>
            <a:ext cx="3713100" cy="9195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Subscriptions</a:t>
            </a:r>
            <a:endParaRPr sz="58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1" name="Google Shape;521;g13fbf9ae7bc_0_733"/>
          <p:cNvSpPr txBox="1"/>
          <p:nvPr/>
        </p:nvSpPr>
        <p:spPr>
          <a:xfrm>
            <a:off x="1901775" y="1889625"/>
            <a:ext cx="1373100" cy="11430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0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2" name="Google Shape;522;g13fbf9ae7bc_0_733"/>
          <p:cNvSpPr txBox="1"/>
          <p:nvPr/>
        </p:nvSpPr>
        <p:spPr>
          <a:xfrm>
            <a:off x="1235925" y="43824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many people joined into streaming services?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g13fbf9ae7bc_0_733"/>
          <p:cNvSpPr/>
          <p:nvPr/>
        </p:nvSpPr>
        <p:spPr>
          <a:xfrm>
            <a:off x="2123190" y="2017358"/>
            <a:ext cx="963020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04</a:t>
            </a:r>
          </a:p>
        </p:txBody>
      </p:sp>
      <p:pic>
        <p:nvPicPr>
          <p:cNvPr id="524" name="Google Shape;524;g13fbf9ae7bc_0_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0" y="1254563"/>
            <a:ext cx="6862848" cy="45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3653f772_0_37"/>
          <p:cNvSpPr txBox="1"/>
          <p:nvPr/>
        </p:nvSpPr>
        <p:spPr>
          <a:xfrm>
            <a:off x="3825650" y="1151525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3e3653f772_0_37"/>
          <p:cNvSpPr txBox="1"/>
          <p:nvPr/>
        </p:nvSpPr>
        <p:spPr>
          <a:xfrm>
            <a:off x="393175" y="1135500"/>
            <a:ext cx="66891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am born and raised in Arizona, currently working and going to school full time. Starting in January 2023, I will be pursuing a Bachelor's degree in Statistics at Arizona State University. I have really found my place in the Data Science field, and it has given me a space to explore my passion for creativity, analysis, and technology. 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Education:</a:t>
            </a:r>
            <a:endParaRPr b="0" i="0" sz="20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Paradise Valley Community College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Associates - Applied Science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(Expected graduation date 2022)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Southern Careers Institute Inc Powered By Woz-U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Certification - Data Science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(2021-2022)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13e3653f772_0_37"/>
          <p:cNvSpPr txBox="1"/>
          <p:nvPr/>
        </p:nvSpPr>
        <p:spPr>
          <a:xfrm>
            <a:off x="0" y="0"/>
            <a:ext cx="30000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66675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Allie Panacci</a:t>
            </a:r>
            <a:endParaRPr sz="3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3" name="Google Shape;103;g13e3653f77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9174" y="94150"/>
            <a:ext cx="1920599" cy="247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3e3653f772_0_37"/>
          <p:cNvSpPr txBox="1"/>
          <p:nvPr/>
        </p:nvSpPr>
        <p:spPr>
          <a:xfrm>
            <a:off x="7389525" y="3279025"/>
            <a:ext cx="4348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Links:</a:t>
            </a:r>
            <a:endParaRPr sz="1000">
              <a:solidFill>
                <a:srgbClr val="9C5B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linkedin.com/in/AlliePanacci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github.com/APanacci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29" name="Google Shape;5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545" y="1245627"/>
            <a:ext cx="6253213" cy="6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" y="0"/>
            <a:ext cx="3449075" cy="8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2" title="Char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75" y="2013825"/>
            <a:ext cx="7071375" cy="437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2" name="Google Shape;532;p12"/>
          <p:cNvCxnSpPr/>
          <p:nvPr/>
        </p:nvCxnSpPr>
        <p:spPr>
          <a:xfrm rot="10800000">
            <a:off x="3326250" y="2886825"/>
            <a:ext cx="15000" cy="292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12"/>
          <p:cNvSpPr txBox="1"/>
          <p:nvPr/>
        </p:nvSpPr>
        <p:spPr>
          <a:xfrm>
            <a:off x="2955625" y="3175050"/>
            <a:ext cx="44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2"/>
          <p:cNvSpPr txBox="1"/>
          <p:nvPr/>
        </p:nvSpPr>
        <p:spPr>
          <a:xfrm>
            <a:off x="4754900" y="2686525"/>
            <a:ext cx="44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2"/>
          <p:cNvSpPr/>
          <p:nvPr/>
        </p:nvSpPr>
        <p:spPr>
          <a:xfrm rot="5400000">
            <a:off x="8293852" y="105275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2"/>
          <p:cNvSpPr txBox="1"/>
          <p:nvPr/>
        </p:nvSpPr>
        <p:spPr>
          <a:xfrm>
            <a:off x="9494749" y="44097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10% increase during US first major lockdown</a:t>
            </a:r>
            <a:endParaRPr sz="1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7" name="Google Shape;537;p12"/>
          <p:cNvSpPr txBox="1"/>
          <p:nvPr/>
        </p:nvSpPr>
        <p:spPr>
          <a:xfrm>
            <a:off x="9686032" y="767851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Q2 2020 - Q3 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12"/>
          <p:cNvSpPr txBox="1"/>
          <p:nvPr/>
        </p:nvSpPr>
        <p:spPr>
          <a:xfrm>
            <a:off x="7990559" y="503982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10</a:t>
            </a: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9" name="Google Shape;539;p12"/>
          <p:cNvSpPr/>
          <p:nvPr/>
        </p:nvSpPr>
        <p:spPr>
          <a:xfrm rot="5400000">
            <a:off x="8293852" y="1055750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2"/>
          <p:cNvSpPr txBox="1"/>
          <p:nvPr/>
        </p:nvSpPr>
        <p:spPr>
          <a:xfrm>
            <a:off x="9494750" y="1409175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6.9 million subscriber increase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p12"/>
          <p:cNvSpPr txBox="1"/>
          <p:nvPr/>
        </p:nvSpPr>
        <p:spPr>
          <a:xfrm>
            <a:off x="9686032" y="1718326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12"/>
          <p:cNvSpPr txBox="1"/>
          <p:nvPr/>
        </p:nvSpPr>
        <p:spPr>
          <a:xfrm>
            <a:off x="7990559" y="1454457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27%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3" name="Google Shape;543;p12"/>
          <p:cNvSpPr/>
          <p:nvPr/>
        </p:nvSpPr>
        <p:spPr>
          <a:xfrm rot="5400000">
            <a:off x="8293852" y="20239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2"/>
          <p:cNvSpPr txBox="1"/>
          <p:nvPr/>
        </p:nvSpPr>
        <p:spPr>
          <a:xfrm>
            <a:off x="9494750" y="2377363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9.5 million subscriber increase</a:t>
            </a:r>
            <a:endParaRPr sz="1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5" name="Google Shape;545;p12"/>
          <p:cNvSpPr txBox="1"/>
          <p:nvPr/>
        </p:nvSpPr>
        <p:spPr>
          <a:xfrm>
            <a:off x="9686032" y="26865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2020-2021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12"/>
          <p:cNvSpPr txBox="1"/>
          <p:nvPr/>
        </p:nvSpPr>
        <p:spPr>
          <a:xfrm>
            <a:off x="7990559" y="24226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29%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7" name="Google Shape;547;p12"/>
          <p:cNvSpPr/>
          <p:nvPr/>
        </p:nvSpPr>
        <p:spPr>
          <a:xfrm rot="5400000">
            <a:off x="8283227" y="30370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2"/>
          <p:cNvSpPr txBox="1"/>
          <p:nvPr/>
        </p:nvSpPr>
        <p:spPr>
          <a:xfrm>
            <a:off x="9484125" y="3390463"/>
            <a:ext cx="269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Price raise in subscription plans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9" name="Google Shape;549;p12"/>
          <p:cNvSpPr txBox="1"/>
          <p:nvPr/>
        </p:nvSpPr>
        <p:spPr>
          <a:xfrm>
            <a:off x="9675407" y="36996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Q4 2019 &amp; Q4 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12"/>
          <p:cNvSpPr txBox="1"/>
          <p:nvPr/>
        </p:nvSpPr>
        <p:spPr>
          <a:xfrm>
            <a:off x="7979934" y="34357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Q4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1" name="Google Shape;551;p12"/>
          <p:cNvGrpSpPr/>
          <p:nvPr/>
        </p:nvGrpSpPr>
        <p:grpSpPr>
          <a:xfrm>
            <a:off x="7497703" y="3521672"/>
            <a:ext cx="323506" cy="400196"/>
            <a:chOff x="-11703850" y="4081850"/>
            <a:chExt cx="309575" cy="352875"/>
          </a:xfrm>
        </p:grpSpPr>
        <p:sp>
          <p:nvSpPr>
            <p:cNvPr id="552" name="Google Shape;552;p12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7476920" y="2586566"/>
            <a:ext cx="376460" cy="371396"/>
            <a:chOff x="-41526450" y="3653375"/>
            <a:chExt cx="315875" cy="247350"/>
          </a:xfrm>
        </p:grpSpPr>
        <p:sp>
          <p:nvSpPr>
            <p:cNvPr id="561" name="Google Shape;561;p12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12"/>
          <p:cNvGrpSpPr/>
          <p:nvPr/>
        </p:nvGrpSpPr>
        <p:grpSpPr>
          <a:xfrm>
            <a:off x="7393573" y="1534608"/>
            <a:ext cx="429920" cy="400209"/>
            <a:chOff x="-62154300" y="3743950"/>
            <a:chExt cx="318200" cy="317450"/>
          </a:xfrm>
        </p:grpSpPr>
        <p:sp>
          <p:nvSpPr>
            <p:cNvPr id="564" name="Google Shape;564;p12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7448986" y="591141"/>
            <a:ext cx="376461" cy="400187"/>
            <a:chOff x="-28069875" y="3175300"/>
            <a:chExt cx="260725" cy="296150"/>
          </a:xfrm>
        </p:grpSpPr>
        <p:sp>
          <p:nvSpPr>
            <p:cNvPr id="567" name="Google Shape;567;p12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12"/>
          <p:cNvSpPr/>
          <p:nvPr/>
        </p:nvSpPr>
        <p:spPr>
          <a:xfrm rot="5400000">
            <a:off x="9419038" y="4109011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2"/>
          <p:cNvSpPr txBox="1"/>
          <p:nvPr/>
        </p:nvSpPr>
        <p:spPr>
          <a:xfrm>
            <a:off x="8264638" y="5010961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Pandemic effect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8" name="Google Shape;578;p12"/>
          <p:cNvSpPr txBox="1"/>
          <p:nvPr/>
        </p:nvSpPr>
        <p:spPr>
          <a:xfrm>
            <a:off x="7991788" y="5632863"/>
            <a:ext cx="3322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pandemic created more consumers, thus more subscriptions.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79" name="Google Shape;579;p12"/>
          <p:cNvGrpSpPr/>
          <p:nvPr/>
        </p:nvGrpSpPr>
        <p:grpSpPr>
          <a:xfrm>
            <a:off x="9340321" y="4388823"/>
            <a:ext cx="492730" cy="446395"/>
            <a:chOff x="-24353875" y="3147725"/>
            <a:chExt cx="289875" cy="296175"/>
          </a:xfrm>
        </p:grpSpPr>
        <p:sp>
          <p:nvSpPr>
            <p:cNvPr id="580" name="Google Shape;580;p12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4"/>
          <p:cNvSpPr txBox="1"/>
          <p:nvPr/>
        </p:nvSpPr>
        <p:spPr>
          <a:xfrm>
            <a:off x="586304" y="701796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05776" cy="1127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14"/>
          <p:cNvCxnSpPr/>
          <p:nvPr/>
        </p:nvCxnSpPr>
        <p:spPr>
          <a:xfrm>
            <a:off x="9300402" y="549276"/>
            <a:ext cx="8700" cy="2829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9" name="Google Shape;589;p14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725" y="152400"/>
            <a:ext cx="5979874" cy="37009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0" name="Google Shape;590;p14"/>
          <p:cNvCxnSpPr/>
          <p:nvPr/>
        </p:nvCxnSpPr>
        <p:spPr>
          <a:xfrm rot="10800000">
            <a:off x="9304683" y="559661"/>
            <a:ext cx="0" cy="2808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1" name="Google Shape;59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8787" y="3973787"/>
            <a:ext cx="5501762" cy="400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4"/>
          <p:cNvSpPr/>
          <p:nvPr/>
        </p:nvSpPr>
        <p:spPr>
          <a:xfrm>
            <a:off x="84588" y="7017975"/>
            <a:ext cx="3336600" cy="1292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highest increase in subscribers was from 2019 going into 2020 with a 3.41% increase, while the second highest percentage was the next quarter with a 3.24% increase.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4"/>
          <p:cNvSpPr/>
          <p:nvPr/>
        </p:nvSpPr>
        <p:spPr>
          <a:xfrm rot="5400000">
            <a:off x="1225939" y="140503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"/>
          <p:cNvSpPr txBox="1"/>
          <p:nvPr/>
        </p:nvSpPr>
        <p:spPr>
          <a:xfrm>
            <a:off x="2426838" y="1740738"/>
            <a:ext cx="254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only 1.10% subscriber growth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5" name="Google Shape;595;p14"/>
          <p:cNvSpPr txBox="1"/>
          <p:nvPr/>
        </p:nvSpPr>
        <p:spPr>
          <a:xfrm>
            <a:off x="2618120" y="206761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Q2 2020 - Q3 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14"/>
          <p:cNvSpPr txBox="1"/>
          <p:nvPr/>
        </p:nvSpPr>
        <p:spPr>
          <a:xfrm>
            <a:off x="922646" y="180374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7" name="Google Shape;597;p14"/>
          <p:cNvSpPr/>
          <p:nvPr/>
        </p:nvSpPr>
        <p:spPr>
          <a:xfrm rot="5400000">
            <a:off x="1225939" y="2319963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4"/>
          <p:cNvSpPr txBox="1"/>
          <p:nvPr/>
        </p:nvSpPr>
        <p:spPr>
          <a:xfrm>
            <a:off x="2426837" y="2655663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1.21% decrease in subscribers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9" name="Google Shape;599;p14"/>
          <p:cNvSpPr txBox="1"/>
          <p:nvPr/>
        </p:nvSpPr>
        <p:spPr>
          <a:xfrm>
            <a:off x="2618120" y="2982538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Q1 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2021 - Q2 2021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14"/>
          <p:cNvSpPr txBox="1"/>
          <p:nvPr/>
        </p:nvSpPr>
        <p:spPr>
          <a:xfrm>
            <a:off x="922646" y="2718669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-1</a:t>
            </a: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1" name="Google Shape;601;p14"/>
          <p:cNvSpPr/>
          <p:nvPr/>
        </p:nvSpPr>
        <p:spPr>
          <a:xfrm rot="5400000">
            <a:off x="1215439" y="3292013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4"/>
          <p:cNvSpPr txBox="1"/>
          <p:nvPr/>
        </p:nvSpPr>
        <p:spPr>
          <a:xfrm>
            <a:off x="2416337" y="3627713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5.7m subscriber increase 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3" name="Google Shape;603;p14"/>
          <p:cNvSpPr txBox="1"/>
          <p:nvPr/>
        </p:nvSpPr>
        <p:spPr>
          <a:xfrm>
            <a:off x="2607620" y="3954588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2019-2020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14"/>
          <p:cNvSpPr txBox="1"/>
          <p:nvPr/>
        </p:nvSpPr>
        <p:spPr>
          <a:xfrm>
            <a:off x="912146" y="3690719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8.5%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5" name="Google Shape;605;p14"/>
          <p:cNvSpPr/>
          <p:nvPr/>
        </p:nvSpPr>
        <p:spPr>
          <a:xfrm rot="5400000">
            <a:off x="1239164" y="4263288"/>
            <a:ext cx="617400" cy="1324800"/>
          </a:xfrm>
          <a:prstGeom prst="trapezoid">
            <a:avLst>
              <a:gd fmla="val 8548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4"/>
          <p:cNvSpPr txBox="1"/>
          <p:nvPr/>
        </p:nvSpPr>
        <p:spPr>
          <a:xfrm>
            <a:off x="2440062" y="4598988"/>
            <a:ext cx="283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1.7m </a:t>
            </a: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subscriber</a:t>
            </a:r>
            <a:r>
              <a:rPr lang="en-US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increase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7" name="Google Shape;607;p14"/>
          <p:cNvSpPr txBox="1"/>
          <p:nvPr/>
        </p:nvSpPr>
        <p:spPr>
          <a:xfrm>
            <a:off x="2607632" y="5000263"/>
            <a:ext cx="2354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2020-2021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14"/>
          <p:cNvSpPr txBox="1"/>
          <p:nvPr/>
        </p:nvSpPr>
        <p:spPr>
          <a:xfrm>
            <a:off x="935871" y="4661994"/>
            <a:ext cx="127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2.3%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9" name="Google Shape;609;p14"/>
          <p:cNvSpPr txBox="1"/>
          <p:nvPr/>
        </p:nvSpPr>
        <p:spPr>
          <a:xfrm>
            <a:off x="9023649" y="480543"/>
            <a:ext cx="39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4"/>
          <p:cNvSpPr txBox="1"/>
          <p:nvPr/>
        </p:nvSpPr>
        <p:spPr>
          <a:xfrm>
            <a:off x="10256305" y="348878"/>
            <a:ext cx="39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4"/>
          <p:cNvGrpSpPr/>
          <p:nvPr/>
        </p:nvGrpSpPr>
        <p:grpSpPr>
          <a:xfrm>
            <a:off x="308448" y="1803883"/>
            <a:ext cx="279668" cy="415510"/>
            <a:chOff x="-64001300" y="4093650"/>
            <a:chExt cx="228450" cy="317450"/>
          </a:xfrm>
        </p:grpSpPr>
        <p:sp>
          <p:nvSpPr>
            <p:cNvPr id="612" name="Google Shape;612;p14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14"/>
          <p:cNvGrpSpPr/>
          <p:nvPr/>
        </p:nvGrpSpPr>
        <p:grpSpPr>
          <a:xfrm>
            <a:off x="224839" y="2781900"/>
            <a:ext cx="417633" cy="415521"/>
            <a:chOff x="3858100" y="1435075"/>
            <a:chExt cx="487775" cy="481875"/>
          </a:xfrm>
        </p:grpSpPr>
        <p:sp>
          <p:nvSpPr>
            <p:cNvPr id="617" name="Google Shape;617;p14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2" name="Google Shape;622;p14"/>
          <p:cNvGrpSpPr/>
          <p:nvPr/>
        </p:nvGrpSpPr>
        <p:grpSpPr>
          <a:xfrm>
            <a:off x="299291" y="4750798"/>
            <a:ext cx="417673" cy="371388"/>
            <a:chOff x="-22863675" y="3131775"/>
            <a:chExt cx="299300" cy="293425"/>
          </a:xfrm>
        </p:grpSpPr>
        <p:sp>
          <p:nvSpPr>
            <p:cNvPr id="623" name="Google Shape;623;p14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4"/>
          <p:cNvGrpSpPr/>
          <p:nvPr/>
        </p:nvGrpSpPr>
        <p:grpSpPr>
          <a:xfrm>
            <a:off x="268143" y="3759901"/>
            <a:ext cx="417661" cy="415534"/>
            <a:chOff x="-59029025" y="3711650"/>
            <a:chExt cx="316650" cy="315875"/>
          </a:xfrm>
        </p:grpSpPr>
        <p:sp>
          <p:nvSpPr>
            <p:cNvPr id="627" name="Google Shape;627;p14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14"/>
          <p:cNvSpPr/>
          <p:nvPr/>
        </p:nvSpPr>
        <p:spPr>
          <a:xfrm rot="5400000">
            <a:off x="9070738" y="4367911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4"/>
          <p:cNvSpPr txBox="1"/>
          <p:nvPr/>
        </p:nvSpPr>
        <p:spPr>
          <a:xfrm>
            <a:off x="7916338" y="5269861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Pandemic effect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6" name="Google Shape;636;p14"/>
          <p:cNvSpPr txBox="1"/>
          <p:nvPr/>
        </p:nvSpPr>
        <p:spPr>
          <a:xfrm>
            <a:off x="7643413" y="5722963"/>
            <a:ext cx="3322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Netflix did not see a drastic increase in subscribers during the pandemic. This could be do to account sharing.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37" name="Google Shape;637;p14"/>
          <p:cNvGrpSpPr/>
          <p:nvPr/>
        </p:nvGrpSpPr>
        <p:grpSpPr>
          <a:xfrm>
            <a:off x="9058383" y="4731010"/>
            <a:ext cx="492730" cy="446395"/>
            <a:chOff x="-24353875" y="3147725"/>
            <a:chExt cx="289875" cy="296175"/>
          </a:xfrm>
        </p:grpSpPr>
        <p:sp>
          <p:nvSpPr>
            <p:cNvPr id="638" name="Google Shape;638;p14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fbf9ae7bc_0_743"/>
          <p:cNvSpPr/>
          <p:nvPr/>
        </p:nvSpPr>
        <p:spPr>
          <a:xfrm rot="5400000">
            <a:off x="2260125" y="3187275"/>
            <a:ext cx="656400" cy="29058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3fbf9ae7bc_0_743"/>
          <p:cNvSpPr txBox="1"/>
          <p:nvPr/>
        </p:nvSpPr>
        <p:spPr>
          <a:xfrm>
            <a:off x="701525" y="3212150"/>
            <a:ext cx="3713100" cy="9195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Summary</a:t>
            </a:r>
            <a:endParaRPr sz="58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6" name="Google Shape;646;g13fbf9ae7bc_0_743"/>
          <p:cNvSpPr txBox="1"/>
          <p:nvPr/>
        </p:nvSpPr>
        <p:spPr>
          <a:xfrm>
            <a:off x="1901775" y="1889625"/>
            <a:ext cx="1373100" cy="11430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0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7" name="Google Shape;647;g13fbf9ae7bc_0_743"/>
          <p:cNvSpPr txBox="1"/>
          <p:nvPr/>
        </p:nvSpPr>
        <p:spPr>
          <a:xfrm>
            <a:off x="1235925" y="43824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pandemic 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affected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streaming service industry.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g13fbf9ae7bc_0_743"/>
          <p:cNvSpPr/>
          <p:nvPr/>
        </p:nvSpPr>
        <p:spPr>
          <a:xfrm>
            <a:off x="2123190" y="2017358"/>
            <a:ext cx="936199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05</a:t>
            </a:r>
          </a:p>
        </p:txBody>
      </p:sp>
      <p:pic>
        <p:nvPicPr>
          <p:cNvPr id="649" name="Google Shape;649;g13fbf9ae7bc_0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175" y="1134488"/>
            <a:ext cx="6918126" cy="45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g13fbf9ae7bc_0_753"/>
          <p:cNvCxnSpPr/>
          <p:nvPr/>
        </p:nvCxnSpPr>
        <p:spPr>
          <a:xfrm flipH="1">
            <a:off x="-143775" y="432225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g13fbf9ae7bc_0_753"/>
          <p:cNvSpPr/>
          <p:nvPr/>
        </p:nvSpPr>
        <p:spPr>
          <a:xfrm rot="5400000">
            <a:off x="4851825" y="2258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3fbf9ae7bc_0_753"/>
          <p:cNvSpPr/>
          <p:nvPr/>
        </p:nvSpPr>
        <p:spPr>
          <a:xfrm rot="5400000">
            <a:off x="5292225" y="2258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13fbf9ae7bc_0_753"/>
          <p:cNvSpPr/>
          <p:nvPr/>
        </p:nvSpPr>
        <p:spPr>
          <a:xfrm rot="5400000">
            <a:off x="5732625" y="2258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3fbf9ae7bc_0_753"/>
          <p:cNvSpPr/>
          <p:nvPr/>
        </p:nvSpPr>
        <p:spPr>
          <a:xfrm rot="5400000">
            <a:off x="6173025" y="2258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3fbf9ae7bc_0_753"/>
          <p:cNvSpPr/>
          <p:nvPr/>
        </p:nvSpPr>
        <p:spPr>
          <a:xfrm rot="5400000">
            <a:off x="5571888" y="728786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3fbf9ae7bc_0_753"/>
          <p:cNvSpPr txBox="1"/>
          <p:nvPr/>
        </p:nvSpPr>
        <p:spPr>
          <a:xfrm>
            <a:off x="4417488" y="1630736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Pandemic effect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61" name="Google Shape;661;g13fbf9ae7bc_0_753"/>
          <p:cNvGrpSpPr/>
          <p:nvPr/>
        </p:nvGrpSpPr>
        <p:grpSpPr>
          <a:xfrm>
            <a:off x="5493171" y="1008598"/>
            <a:ext cx="492730" cy="446395"/>
            <a:chOff x="-24353875" y="3147725"/>
            <a:chExt cx="289875" cy="296175"/>
          </a:xfrm>
        </p:grpSpPr>
        <p:sp>
          <p:nvSpPr>
            <p:cNvPr id="662" name="Google Shape;662;g13fbf9ae7bc_0_753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13fbf9ae7bc_0_753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4" name="Google Shape;664;g13fbf9ae7bc_0_753"/>
          <p:cNvCxnSpPr/>
          <p:nvPr/>
        </p:nvCxnSpPr>
        <p:spPr>
          <a:xfrm rot="10800000">
            <a:off x="1309650" y="1809825"/>
            <a:ext cx="34086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g13fbf9ae7bc_0_753"/>
          <p:cNvCxnSpPr/>
          <p:nvPr/>
        </p:nvCxnSpPr>
        <p:spPr>
          <a:xfrm flipH="1">
            <a:off x="6893675" y="1774025"/>
            <a:ext cx="3929100" cy="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g13fbf9ae7bc_0_753"/>
          <p:cNvCxnSpPr/>
          <p:nvPr/>
        </p:nvCxnSpPr>
        <p:spPr>
          <a:xfrm>
            <a:off x="1309675" y="1806100"/>
            <a:ext cx="8100" cy="12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g13fbf9ae7bc_0_753"/>
          <p:cNvSpPr/>
          <p:nvPr/>
        </p:nvSpPr>
        <p:spPr>
          <a:xfrm rot="10800000">
            <a:off x="1141075" y="3072125"/>
            <a:ext cx="348600" cy="103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3fbf9ae7bc_0_753"/>
          <p:cNvSpPr/>
          <p:nvPr/>
        </p:nvSpPr>
        <p:spPr>
          <a:xfrm rot="10800000">
            <a:off x="4091400" y="3020100"/>
            <a:ext cx="326100" cy="162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g13fbf9ae7bc_0_753"/>
          <p:cNvCxnSpPr>
            <a:stCxn id="668" idx="3"/>
          </p:cNvCxnSpPr>
          <p:nvPr/>
        </p:nvCxnSpPr>
        <p:spPr>
          <a:xfrm rot="10800000">
            <a:off x="4246650" y="1809900"/>
            <a:ext cx="7800" cy="12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g13fbf9ae7bc_0_753"/>
          <p:cNvSpPr/>
          <p:nvPr/>
        </p:nvSpPr>
        <p:spPr>
          <a:xfrm rot="10800000">
            <a:off x="7306625" y="3019075"/>
            <a:ext cx="326100" cy="159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g13fbf9ae7bc_0_753"/>
          <p:cNvCxnSpPr>
            <a:stCxn id="670" idx="3"/>
          </p:cNvCxnSpPr>
          <p:nvPr/>
        </p:nvCxnSpPr>
        <p:spPr>
          <a:xfrm rot="10800000">
            <a:off x="7461875" y="1827775"/>
            <a:ext cx="7800" cy="119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g13fbf9ae7bc_0_753"/>
          <p:cNvCxnSpPr/>
          <p:nvPr/>
        </p:nvCxnSpPr>
        <p:spPr>
          <a:xfrm>
            <a:off x="10801800" y="1779725"/>
            <a:ext cx="3600" cy="121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g13fbf9ae7bc_0_753"/>
          <p:cNvSpPr/>
          <p:nvPr/>
        </p:nvSpPr>
        <p:spPr>
          <a:xfrm rot="10800000">
            <a:off x="10629300" y="2998974"/>
            <a:ext cx="348600" cy="180000"/>
          </a:xfrm>
          <a:prstGeom prst="triangle">
            <a:avLst>
              <a:gd fmla="val 4791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g13fbf9ae7bc_0_753"/>
          <p:cNvGrpSpPr/>
          <p:nvPr/>
        </p:nvGrpSpPr>
        <p:grpSpPr>
          <a:xfrm>
            <a:off x="1081946" y="4111416"/>
            <a:ext cx="612919" cy="606980"/>
            <a:chOff x="-13512225" y="4080275"/>
            <a:chExt cx="353675" cy="352875"/>
          </a:xfrm>
        </p:grpSpPr>
        <p:sp>
          <p:nvSpPr>
            <p:cNvPr id="675" name="Google Shape;675;g13fbf9ae7bc_0_753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13fbf9ae7bc_0_753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13fbf9ae7bc_0_753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13fbf9ae7bc_0_753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13fbf9ae7bc_0_753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13fbf9ae7bc_0_753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13fbf9ae7bc_0_753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13fbf9ae7bc_0_753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13fbf9ae7bc_0_753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13fbf9ae7bc_0_753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13fbf9ae7bc_0_753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g13fbf9ae7bc_0_753"/>
          <p:cNvSpPr/>
          <p:nvPr/>
        </p:nvSpPr>
        <p:spPr>
          <a:xfrm rot="5400000">
            <a:off x="1050309" y="3939763"/>
            <a:ext cx="676200" cy="2384400"/>
          </a:xfrm>
          <a:prstGeom prst="trapezoid">
            <a:avLst>
              <a:gd fmla="val 8548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13fbf9ae7bc_0_753"/>
          <p:cNvSpPr txBox="1"/>
          <p:nvPr/>
        </p:nvSpPr>
        <p:spPr>
          <a:xfrm>
            <a:off x="211357" y="5545538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8" name="Google Shape;688;g13fbf9ae7bc_0_753"/>
          <p:cNvSpPr txBox="1"/>
          <p:nvPr/>
        </p:nvSpPr>
        <p:spPr>
          <a:xfrm>
            <a:off x="11" y="5545537"/>
            <a:ext cx="2776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escaped our own reality through others realities while on quarantine/lockdown.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g13fbf9ae7bc_0_753"/>
          <p:cNvSpPr txBox="1"/>
          <p:nvPr/>
        </p:nvSpPr>
        <p:spPr>
          <a:xfrm>
            <a:off x="149562" y="4868263"/>
            <a:ext cx="2477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biography, history and mystery became  most popular</a:t>
            </a:r>
            <a:endParaRPr sz="1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0" name="Google Shape;690;g13fbf9ae7bc_0_753"/>
          <p:cNvSpPr/>
          <p:nvPr/>
        </p:nvSpPr>
        <p:spPr>
          <a:xfrm rot="-5400000">
            <a:off x="4022509" y="3329125"/>
            <a:ext cx="676200" cy="2384400"/>
          </a:xfrm>
          <a:prstGeom prst="trapezoid">
            <a:avLst>
              <a:gd fmla="val 8548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3fbf9ae7bc_0_753"/>
          <p:cNvSpPr txBox="1"/>
          <p:nvPr/>
        </p:nvSpPr>
        <p:spPr>
          <a:xfrm>
            <a:off x="3183557" y="4934900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2" name="Google Shape;692;g13fbf9ae7bc_0_753"/>
          <p:cNvSpPr txBox="1"/>
          <p:nvPr/>
        </p:nvSpPr>
        <p:spPr>
          <a:xfrm>
            <a:off x="2972213" y="4934900"/>
            <a:ext cx="2776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living room was the new movie theatre experience. New subscribers brought in billions for 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entertainment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services companies.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g13fbf9ae7bc_0_753"/>
          <p:cNvSpPr txBox="1"/>
          <p:nvPr/>
        </p:nvSpPr>
        <p:spPr>
          <a:xfrm>
            <a:off x="3121762" y="4257625"/>
            <a:ext cx="2477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 new wave of streaming services customers </a:t>
            </a:r>
            <a:endParaRPr sz="19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4" name="Google Shape;694;g13fbf9ae7bc_0_753"/>
          <p:cNvSpPr/>
          <p:nvPr/>
        </p:nvSpPr>
        <p:spPr>
          <a:xfrm rot="5400000">
            <a:off x="7190934" y="4099175"/>
            <a:ext cx="676200" cy="2384400"/>
          </a:xfrm>
          <a:prstGeom prst="trapezoid">
            <a:avLst>
              <a:gd fmla="val 8548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13fbf9ae7bc_0_753"/>
          <p:cNvSpPr txBox="1"/>
          <p:nvPr/>
        </p:nvSpPr>
        <p:spPr>
          <a:xfrm>
            <a:off x="6351982" y="5704950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6" name="Google Shape;696;g13fbf9ae7bc_0_753"/>
          <p:cNvSpPr txBox="1"/>
          <p:nvPr/>
        </p:nvSpPr>
        <p:spPr>
          <a:xfrm>
            <a:off x="6140625" y="5704950"/>
            <a:ext cx="27768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they didn’t have to. They spent less than ever on content and still made billions.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g13fbf9ae7bc_0_753"/>
          <p:cNvSpPr txBox="1"/>
          <p:nvPr/>
        </p:nvSpPr>
        <p:spPr>
          <a:xfrm>
            <a:off x="6290187" y="5027675"/>
            <a:ext cx="2477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Companies were not able to produce new content</a:t>
            </a:r>
            <a:endParaRPr sz="1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8" name="Google Shape;698;g13fbf9ae7bc_0_753"/>
          <p:cNvSpPr/>
          <p:nvPr/>
        </p:nvSpPr>
        <p:spPr>
          <a:xfrm rot="-5400000">
            <a:off x="10465509" y="3329113"/>
            <a:ext cx="676200" cy="2384400"/>
          </a:xfrm>
          <a:prstGeom prst="trapezoid">
            <a:avLst>
              <a:gd fmla="val 8548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3fbf9ae7bc_0_753"/>
          <p:cNvSpPr txBox="1"/>
          <p:nvPr/>
        </p:nvSpPr>
        <p:spPr>
          <a:xfrm>
            <a:off x="9626557" y="4934888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g13fbf9ae7bc_0_753"/>
          <p:cNvSpPr txBox="1"/>
          <p:nvPr/>
        </p:nvSpPr>
        <p:spPr>
          <a:xfrm>
            <a:off x="9415200" y="4934872"/>
            <a:ext cx="2776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the coming years, will we see a 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continuum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 the growing gap between content costs and annual revenue?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g13fbf9ae7bc_0_753"/>
          <p:cNvSpPr txBox="1"/>
          <p:nvPr/>
        </p:nvSpPr>
        <p:spPr>
          <a:xfrm>
            <a:off x="9564762" y="4257613"/>
            <a:ext cx="2477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growing</a:t>
            </a:r>
            <a:r>
              <a:rPr lang="en-US" sz="1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gap between content spending and revenue</a:t>
            </a:r>
            <a:endParaRPr sz="1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02" name="Google Shape;702;g13fbf9ae7bc_0_753"/>
          <p:cNvGrpSpPr/>
          <p:nvPr/>
        </p:nvGrpSpPr>
        <p:grpSpPr>
          <a:xfrm>
            <a:off x="7074069" y="4199177"/>
            <a:ext cx="612934" cy="606977"/>
            <a:chOff x="-62511900" y="4129100"/>
            <a:chExt cx="304050" cy="282000"/>
          </a:xfrm>
        </p:grpSpPr>
        <p:sp>
          <p:nvSpPr>
            <p:cNvPr id="703" name="Google Shape;703;g13fbf9ae7bc_0_753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13fbf9ae7bc_0_753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13fbf9ae7bc_0_753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13fbf9ae7bc_0_753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13fbf9ae7bc_0_753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g13fbf9ae7bc_0_753"/>
          <p:cNvGrpSpPr/>
          <p:nvPr/>
        </p:nvGrpSpPr>
        <p:grpSpPr>
          <a:xfrm>
            <a:off x="10537069" y="3543311"/>
            <a:ext cx="440406" cy="606964"/>
            <a:chOff x="-64001300" y="4093650"/>
            <a:chExt cx="228450" cy="317450"/>
          </a:xfrm>
        </p:grpSpPr>
        <p:sp>
          <p:nvSpPr>
            <p:cNvPr id="709" name="Google Shape;709;g13fbf9ae7bc_0_753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13fbf9ae7bc_0_753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13fbf9ae7bc_0_753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13fbf9ae7bc_0_753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g13fbf9ae7bc_0_753"/>
          <p:cNvGrpSpPr/>
          <p:nvPr/>
        </p:nvGrpSpPr>
        <p:grpSpPr>
          <a:xfrm>
            <a:off x="4054154" y="3543289"/>
            <a:ext cx="612923" cy="527392"/>
            <a:chOff x="4263650" y="3963700"/>
            <a:chExt cx="298550" cy="295375"/>
          </a:xfrm>
        </p:grpSpPr>
        <p:sp>
          <p:nvSpPr>
            <p:cNvPr id="714" name="Google Shape;714;g13fbf9ae7bc_0_753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13fbf9ae7bc_0_753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13fbf9ae7bc_0_753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13fbf9ae7bc_0_753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13fbf9ae7bc_0_753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13fbf9ae7bc_0_753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13fbf9ae7bc_0_753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fbf9ae7bc_0_921"/>
          <p:cNvSpPr/>
          <p:nvPr/>
        </p:nvSpPr>
        <p:spPr>
          <a:xfrm>
            <a:off x="330250" y="344025"/>
            <a:ext cx="11572800" cy="5985900"/>
          </a:xfrm>
          <a:prstGeom prst="rect">
            <a:avLst/>
          </a:prstGeom>
          <a:solidFill>
            <a:srgbClr val="D5D5D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3fbf9ae7bc_0_921"/>
          <p:cNvSpPr/>
          <p:nvPr/>
        </p:nvSpPr>
        <p:spPr>
          <a:xfrm rot="5400000">
            <a:off x="104633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3fbf9ae7bc_0_921"/>
          <p:cNvSpPr/>
          <p:nvPr/>
        </p:nvSpPr>
        <p:spPr>
          <a:xfrm rot="5400000">
            <a:off x="100229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rgbClr val="FEFE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3fbf9ae7bc_0_921"/>
          <p:cNvSpPr/>
          <p:nvPr/>
        </p:nvSpPr>
        <p:spPr>
          <a:xfrm rot="5400000">
            <a:off x="91421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3fbf9ae7bc_0_921"/>
          <p:cNvSpPr/>
          <p:nvPr/>
        </p:nvSpPr>
        <p:spPr>
          <a:xfrm rot="5400000">
            <a:off x="95825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13fbf9ae7bc_0_921"/>
          <p:cNvSpPr/>
          <p:nvPr/>
        </p:nvSpPr>
        <p:spPr>
          <a:xfrm rot="10800000">
            <a:off x="111200" y="9789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3fbf9ae7bc_0_921"/>
          <p:cNvSpPr/>
          <p:nvPr/>
        </p:nvSpPr>
        <p:spPr>
          <a:xfrm rot="10800000">
            <a:off x="111200" y="14193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3fbf9ae7bc_0_921"/>
          <p:cNvSpPr/>
          <p:nvPr/>
        </p:nvSpPr>
        <p:spPr>
          <a:xfrm rot="10800000">
            <a:off x="111200" y="18597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3fbf9ae7bc_0_921"/>
          <p:cNvSpPr/>
          <p:nvPr/>
        </p:nvSpPr>
        <p:spPr>
          <a:xfrm rot="10800000">
            <a:off x="111200" y="230010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3fbf9ae7bc_0_921"/>
          <p:cNvSpPr/>
          <p:nvPr/>
        </p:nvSpPr>
        <p:spPr>
          <a:xfrm>
            <a:off x="3655933" y="2627939"/>
            <a:ext cx="4581981" cy="9852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jellyfish, invertebrate, coelenterate, colorful&#10;&#10;Description automatically generated" id="110" name="Google Shape;110;p2"/>
          <p:cNvPicPr preferRelativeResize="0"/>
          <p:nvPr/>
        </p:nvPicPr>
        <p:blipFill rotWithShape="1">
          <a:blip r:embed="rId3">
            <a:alphaModFix/>
          </a:blip>
          <a:srcRect b="-1" l="5884" r="-1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470"/>
                </a:srgbClr>
              </a:gs>
              <a:gs pos="35000">
                <a:srgbClr val="FFFFFF">
                  <a:alpha val="75686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>
            <p:ph type="title"/>
          </p:nvPr>
        </p:nvSpPr>
        <p:spPr>
          <a:xfrm>
            <a:off x="7662818" y="-224375"/>
            <a:ext cx="3822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Bebas Neue"/>
                <a:ea typeface="Bebas Neue"/>
                <a:cs typeface="Bebas Neue"/>
                <a:sym typeface="Bebas Neue"/>
              </a:rPr>
              <a:t>The covid-19 pandemic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/>
          </a:p>
        </p:txBody>
      </p:sp>
      <p:sp>
        <p:nvSpPr>
          <p:cNvPr id="113" name="Google Shape;113;p2"/>
          <p:cNvSpPr txBox="1"/>
          <p:nvPr/>
        </p:nvSpPr>
        <p:spPr>
          <a:xfrm>
            <a:off x="7330950" y="1087075"/>
            <a:ext cx="4816200" cy="5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COVID-19 refers to the human infection that was first recorded in Wuhan, China in December of 2019. The virus spread quickly and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dangerously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 It ranged from mild symptoms to deadly symptoms. Because of how dangerous and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unpredictable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the infection was, many countries went on lockdown/quarantines.						 This caused public places to either close completely for periods of time or restrict access to a certain number of people. Large events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or gatherings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were stopped completely to prevent the spread of COVID-19. The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US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declared COVID-19 a pandemic in March of 2020.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fbf9ae7bc_0_38"/>
          <p:cNvSpPr/>
          <p:nvPr/>
        </p:nvSpPr>
        <p:spPr>
          <a:xfrm>
            <a:off x="0" y="0"/>
            <a:ext cx="6086857" cy="6858000"/>
          </a:xfrm>
          <a:custGeom>
            <a:rect b="b" l="l" r="r" t="t"/>
            <a:pathLst>
              <a:path extrusionOk="0" h="6858000" w="6086857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>
              <a:alpha val="835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3fbf9ae7bc_0_3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effectLst>
            <a:outerShdw blurRad="71438" rotWithShape="0" algn="bl" dir="1980000" dist="66675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Why covid-19 and streaming services?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3fbf9ae7bc_0_38"/>
          <p:cNvSpPr txBox="1"/>
          <p:nvPr/>
        </p:nvSpPr>
        <p:spPr>
          <a:xfrm>
            <a:off x="357775" y="1128375"/>
            <a:ext cx="4541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During the pandemic, watching shows and movies at home quickly became a popular form of entertainment.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was one of the few ways we could relate and connect with people.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lockdowns never slowed or stopped the streaming platforms, like it slowed almost all other forms of “outside” entertainment.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wanted to know how they were really 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affected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the pandemic.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g13fbf9ae7bc_0_93"/>
          <p:cNvCxnSpPr/>
          <p:nvPr/>
        </p:nvCxnSpPr>
        <p:spPr>
          <a:xfrm flipH="1" rot="10800000">
            <a:off x="-178900" y="908125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g13fbf9ae7bc_0_93"/>
          <p:cNvSpPr/>
          <p:nvPr/>
        </p:nvSpPr>
        <p:spPr>
          <a:xfrm rot="5400000">
            <a:off x="8344000" y="7017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3fbf9ae7bc_0_93"/>
          <p:cNvSpPr/>
          <p:nvPr/>
        </p:nvSpPr>
        <p:spPr>
          <a:xfrm rot="5400000">
            <a:off x="8784400" y="7017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fbf9ae7bc_0_93"/>
          <p:cNvSpPr/>
          <p:nvPr/>
        </p:nvSpPr>
        <p:spPr>
          <a:xfrm rot="5400000">
            <a:off x="9224800" y="7017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3fbf9ae7bc_0_93"/>
          <p:cNvSpPr/>
          <p:nvPr/>
        </p:nvSpPr>
        <p:spPr>
          <a:xfrm rot="5400000">
            <a:off x="9665200" y="7017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3fbf9ae7bc_0_93"/>
          <p:cNvSpPr txBox="1"/>
          <p:nvPr/>
        </p:nvSpPr>
        <p:spPr>
          <a:xfrm>
            <a:off x="68800" y="1018300"/>
            <a:ext cx="54768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340000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Why Netflix &amp; Hulu?</a:t>
            </a:r>
            <a:endParaRPr sz="4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3fbf9ae7bc_0_93"/>
          <p:cNvSpPr txBox="1"/>
          <p:nvPr/>
        </p:nvSpPr>
        <p:spPr>
          <a:xfrm>
            <a:off x="288975" y="2243000"/>
            <a:ext cx="6770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In this presentation, the two companies being analyzed are Netflix and Hulu.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They are the most popular platforms that have been around 10+ years.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There is simply not 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enough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 public 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data for other popular platforms.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Some services like Disney+, HBO Max, and Peacock did not come out until the Pandemic.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Amazon Prime Video is not seen as a streaming service platform, it is a TVOD/SVOD (transactional video on demand, subscription video on demand).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g13fbf9ae7bc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00" y="2710525"/>
            <a:ext cx="4827825" cy="271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fbf9ae7bc_0_52"/>
          <p:cNvSpPr/>
          <p:nvPr/>
        </p:nvSpPr>
        <p:spPr>
          <a:xfrm>
            <a:off x="309600" y="344025"/>
            <a:ext cx="11572800" cy="5985900"/>
          </a:xfrm>
          <a:prstGeom prst="rect">
            <a:avLst/>
          </a:prstGeom>
          <a:solidFill>
            <a:srgbClr val="D5D5D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3fbf9ae7bc_0_52"/>
          <p:cNvSpPr/>
          <p:nvPr/>
        </p:nvSpPr>
        <p:spPr>
          <a:xfrm rot="5400000">
            <a:off x="1771000" y="3986425"/>
            <a:ext cx="1035300" cy="31287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3fbf9ae7bc_0_52"/>
          <p:cNvSpPr/>
          <p:nvPr/>
        </p:nvSpPr>
        <p:spPr>
          <a:xfrm rot="5400000">
            <a:off x="1771000" y="2735225"/>
            <a:ext cx="1035300" cy="31287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3fbf9ae7bc_0_52"/>
          <p:cNvSpPr/>
          <p:nvPr/>
        </p:nvSpPr>
        <p:spPr>
          <a:xfrm rot="5400000">
            <a:off x="1771000" y="1423550"/>
            <a:ext cx="1035300" cy="31287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3fbf9ae7bc_0_52"/>
          <p:cNvSpPr/>
          <p:nvPr/>
        </p:nvSpPr>
        <p:spPr>
          <a:xfrm rot="-5400000">
            <a:off x="9344900" y="1372337"/>
            <a:ext cx="1035300" cy="31287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3fbf9ae7bc_0_52"/>
          <p:cNvSpPr/>
          <p:nvPr/>
        </p:nvSpPr>
        <p:spPr>
          <a:xfrm rot="-5400000">
            <a:off x="9344900" y="2735237"/>
            <a:ext cx="1035300" cy="31287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3fbf9ae7bc_0_52"/>
          <p:cNvSpPr/>
          <p:nvPr/>
        </p:nvSpPr>
        <p:spPr>
          <a:xfrm rot="-5400000">
            <a:off x="9344900" y="3891400"/>
            <a:ext cx="1035300" cy="31287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fbf9ae7bc_0_52"/>
          <p:cNvSpPr txBox="1"/>
          <p:nvPr/>
        </p:nvSpPr>
        <p:spPr>
          <a:xfrm>
            <a:off x="838200" y="26789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2007, Netflix 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introduces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streaming media and video on demand.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g13fbf9ae7bc_0_52"/>
          <p:cNvSpPr txBox="1"/>
          <p:nvPr/>
        </p:nvSpPr>
        <p:spPr>
          <a:xfrm>
            <a:off x="838200" y="4011638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Today, they are reaching nearly 220 million subscribers.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13fbf9ae7bc_0_52"/>
          <p:cNvSpPr txBox="1"/>
          <p:nvPr/>
        </p:nvSpPr>
        <p:spPr>
          <a:xfrm>
            <a:off x="936250" y="5198038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They have 11,300 employees as of 2021.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13fbf9ae7bc_0_52"/>
          <p:cNvSpPr txBox="1"/>
          <p:nvPr/>
        </p:nvSpPr>
        <p:spPr>
          <a:xfrm>
            <a:off x="8457200" y="2678963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2010, Hulu became a streaming service.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13fbf9ae7bc_0_52"/>
          <p:cNvSpPr txBox="1"/>
          <p:nvPr/>
        </p:nvSpPr>
        <p:spPr>
          <a:xfrm>
            <a:off x="8457200" y="4041863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Today, they have nearly 45 million subscribers.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g13fbf9ae7bc_0_52"/>
          <p:cNvSpPr txBox="1"/>
          <p:nvPr/>
        </p:nvSpPr>
        <p:spPr>
          <a:xfrm>
            <a:off x="8457200" y="519802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They have 725 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as of 2021.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g13fbf9ae7bc_0_52"/>
          <p:cNvSpPr/>
          <p:nvPr/>
        </p:nvSpPr>
        <p:spPr>
          <a:xfrm rot="5400000">
            <a:off x="91421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3fbf9ae7bc_0_52"/>
          <p:cNvSpPr/>
          <p:nvPr/>
        </p:nvSpPr>
        <p:spPr>
          <a:xfrm rot="5400000">
            <a:off x="95825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3fbf9ae7bc_0_52"/>
          <p:cNvSpPr/>
          <p:nvPr/>
        </p:nvSpPr>
        <p:spPr>
          <a:xfrm rot="5400000">
            <a:off x="100229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3fbf9ae7bc_0_52"/>
          <p:cNvSpPr/>
          <p:nvPr/>
        </p:nvSpPr>
        <p:spPr>
          <a:xfrm rot="5400000">
            <a:off x="10463300" y="61011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13fbf9ae7b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95" y="47969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3fbf9ae7bc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5200" y="4797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3fbf9ae7bc_0_52"/>
          <p:cNvSpPr txBox="1"/>
          <p:nvPr/>
        </p:nvSpPr>
        <p:spPr>
          <a:xfrm>
            <a:off x="4802700" y="2730208"/>
            <a:ext cx="2704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g13fbf9ae7bc_0_107"/>
          <p:cNvCxnSpPr/>
          <p:nvPr/>
        </p:nvCxnSpPr>
        <p:spPr>
          <a:xfrm flipH="1" rot="10800000">
            <a:off x="-192600" y="6082150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g13fbf9ae7bc_0_107"/>
          <p:cNvCxnSpPr/>
          <p:nvPr/>
        </p:nvCxnSpPr>
        <p:spPr>
          <a:xfrm flipH="1" rot="10800000">
            <a:off x="-26500" y="1060525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g13fbf9ae7bc_0_107"/>
          <p:cNvSpPr/>
          <p:nvPr/>
        </p:nvSpPr>
        <p:spPr>
          <a:xfrm rot="5400000">
            <a:off x="8344000" y="8541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3fbf9ae7bc_0_107"/>
          <p:cNvSpPr/>
          <p:nvPr/>
        </p:nvSpPr>
        <p:spPr>
          <a:xfrm rot="5400000">
            <a:off x="8784400" y="8541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3fbf9ae7bc_0_107"/>
          <p:cNvSpPr/>
          <p:nvPr/>
        </p:nvSpPr>
        <p:spPr>
          <a:xfrm rot="5400000">
            <a:off x="9224800" y="8541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3fbf9ae7bc_0_107"/>
          <p:cNvSpPr/>
          <p:nvPr/>
        </p:nvSpPr>
        <p:spPr>
          <a:xfrm rot="5400000">
            <a:off x="9665200" y="8541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3fbf9ae7bc_0_107"/>
          <p:cNvSpPr/>
          <p:nvPr/>
        </p:nvSpPr>
        <p:spPr>
          <a:xfrm rot="-5400000">
            <a:off x="18088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3fbf9ae7bc_0_107"/>
          <p:cNvSpPr/>
          <p:nvPr/>
        </p:nvSpPr>
        <p:spPr>
          <a:xfrm rot="-5400000">
            <a:off x="13684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3fbf9ae7bc_0_107"/>
          <p:cNvSpPr/>
          <p:nvPr/>
        </p:nvSpPr>
        <p:spPr>
          <a:xfrm rot="-5400000">
            <a:off x="9280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3fbf9ae7bc_0_107"/>
          <p:cNvSpPr/>
          <p:nvPr/>
        </p:nvSpPr>
        <p:spPr>
          <a:xfrm rot="-5400000">
            <a:off x="487650" y="5875750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3fbf9ae7bc_0_107"/>
          <p:cNvSpPr txBox="1"/>
          <p:nvPr/>
        </p:nvSpPr>
        <p:spPr>
          <a:xfrm>
            <a:off x="2543800" y="1158750"/>
            <a:ext cx="62475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20000" dist="57150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g13fbf9ae7bc_0_107"/>
          <p:cNvSpPr/>
          <p:nvPr/>
        </p:nvSpPr>
        <p:spPr>
          <a:xfrm rot="5400000">
            <a:off x="1361550" y="1679445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3fbf9ae7bc_0_107"/>
          <p:cNvSpPr txBox="1"/>
          <p:nvPr/>
        </p:nvSpPr>
        <p:spPr>
          <a:xfrm>
            <a:off x="451645" y="2581395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genre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g13fbf9ae7bc_0_107"/>
          <p:cNvSpPr txBox="1"/>
          <p:nvPr/>
        </p:nvSpPr>
        <p:spPr>
          <a:xfrm>
            <a:off x="1152595" y="1968274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" name="Google Shape;175;g13fbf9ae7bc_0_107"/>
          <p:cNvSpPr txBox="1"/>
          <p:nvPr/>
        </p:nvSpPr>
        <p:spPr>
          <a:xfrm>
            <a:off x="451645" y="2952783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were we watching?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g13fbf9ae7bc_0_107"/>
          <p:cNvSpPr/>
          <p:nvPr/>
        </p:nvSpPr>
        <p:spPr>
          <a:xfrm rot="-5400000">
            <a:off x="5433550" y="1679445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3fbf9ae7bc_0_107"/>
          <p:cNvSpPr txBox="1"/>
          <p:nvPr/>
        </p:nvSpPr>
        <p:spPr>
          <a:xfrm>
            <a:off x="4551770" y="2592307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Revenue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" name="Google Shape;178;g13fbf9ae7bc_0_107"/>
          <p:cNvSpPr txBox="1"/>
          <p:nvPr/>
        </p:nvSpPr>
        <p:spPr>
          <a:xfrm>
            <a:off x="5224595" y="1968274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9" name="Google Shape;179;g13fbf9ae7bc_0_107"/>
          <p:cNvSpPr txBox="1"/>
          <p:nvPr/>
        </p:nvSpPr>
        <p:spPr>
          <a:xfrm>
            <a:off x="4523645" y="2952783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were their financials effected?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13fbf9ae7bc_0_107"/>
          <p:cNvSpPr/>
          <p:nvPr/>
        </p:nvSpPr>
        <p:spPr>
          <a:xfrm rot="5400000">
            <a:off x="9561800" y="1679445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3fbf9ae7bc_0_107"/>
          <p:cNvSpPr txBox="1"/>
          <p:nvPr/>
        </p:nvSpPr>
        <p:spPr>
          <a:xfrm>
            <a:off x="8651895" y="2581395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Content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" name="Google Shape;182;g13fbf9ae7bc_0_107"/>
          <p:cNvSpPr txBox="1"/>
          <p:nvPr/>
        </p:nvSpPr>
        <p:spPr>
          <a:xfrm>
            <a:off x="9352845" y="1968274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" name="Google Shape;183;g13fbf9ae7bc_0_107"/>
          <p:cNvSpPr txBox="1"/>
          <p:nvPr/>
        </p:nvSpPr>
        <p:spPr>
          <a:xfrm>
            <a:off x="8651895" y="2952783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much were they spending?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g13fbf9ae7bc_0_107"/>
          <p:cNvSpPr/>
          <p:nvPr/>
        </p:nvSpPr>
        <p:spPr>
          <a:xfrm rot="-5400000">
            <a:off x="1417800" y="3629732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fbf9ae7bc_0_107"/>
          <p:cNvSpPr txBox="1"/>
          <p:nvPr/>
        </p:nvSpPr>
        <p:spPr>
          <a:xfrm>
            <a:off x="564145" y="4547157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Subscription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" name="Google Shape;186;g13fbf9ae7bc_0_107"/>
          <p:cNvSpPr txBox="1"/>
          <p:nvPr/>
        </p:nvSpPr>
        <p:spPr>
          <a:xfrm>
            <a:off x="1208845" y="3918562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g13fbf9ae7bc_0_107"/>
          <p:cNvSpPr txBox="1"/>
          <p:nvPr/>
        </p:nvSpPr>
        <p:spPr>
          <a:xfrm>
            <a:off x="507895" y="4903070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many people were watching?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13fbf9ae7bc_0_107"/>
          <p:cNvSpPr/>
          <p:nvPr/>
        </p:nvSpPr>
        <p:spPr>
          <a:xfrm rot="5400000">
            <a:off x="5433550" y="3614245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fbf9ae7bc_0_107"/>
          <p:cNvSpPr txBox="1"/>
          <p:nvPr/>
        </p:nvSpPr>
        <p:spPr>
          <a:xfrm>
            <a:off x="4523645" y="4516195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Summary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" name="Google Shape;190;g13fbf9ae7bc_0_107"/>
          <p:cNvSpPr txBox="1"/>
          <p:nvPr/>
        </p:nvSpPr>
        <p:spPr>
          <a:xfrm>
            <a:off x="5224595" y="3903074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" name="Google Shape;191;g13fbf9ae7bc_0_107"/>
          <p:cNvSpPr txBox="1"/>
          <p:nvPr/>
        </p:nvSpPr>
        <p:spPr>
          <a:xfrm>
            <a:off x="4523645" y="4887583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So… what now?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g13fbf9ae7bc_0_107"/>
          <p:cNvSpPr/>
          <p:nvPr/>
        </p:nvSpPr>
        <p:spPr>
          <a:xfrm rot="-5400000">
            <a:off x="9701200" y="3614245"/>
            <a:ext cx="468000" cy="2175300"/>
          </a:xfrm>
          <a:prstGeom prst="trapezoid">
            <a:avLst>
              <a:gd fmla="val 18200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3fbf9ae7bc_0_107"/>
          <p:cNvSpPr txBox="1"/>
          <p:nvPr/>
        </p:nvSpPr>
        <p:spPr>
          <a:xfrm>
            <a:off x="8791295" y="4516195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Questions</a:t>
            </a:r>
            <a:endParaRPr sz="2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4" name="Google Shape;194;g13fbf9ae7bc_0_107"/>
          <p:cNvSpPr txBox="1"/>
          <p:nvPr/>
        </p:nvSpPr>
        <p:spPr>
          <a:xfrm>
            <a:off x="9492245" y="3903074"/>
            <a:ext cx="8859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" name="Google Shape;195;g13fbf9ae7bc_0_107"/>
          <p:cNvSpPr txBox="1"/>
          <p:nvPr/>
        </p:nvSpPr>
        <p:spPr>
          <a:xfrm>
            <a:off x="8791295" y="4887583"/>
            <a:ext cx="228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fbf9ae7bc_0_152"/>
          <p:cNvSpPr/>
          <p:nvPr/>
        </p:nvSpPr>
        <p:spPr>
          <a:xfrm rot="5400000">
            <a:off x="1961175" y="3187275"/>
            <a:ext cx="656400" cy="2905800"/>
          </a:xfrm>
          <a:prstGeom prst="trapezoid">
            <a:avLst>
              <a:gd fmla="val 11166" name="adj"/>
            </a:avLst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3fbf9ae7bc_0_152"/>
          <p:cNvSpPr txBox="1"/>
          <p:nvPr/>
        </p:nvSpPr>
        <p:spPr>
          <a:xfrm>
            <a:off x="769725" y="3212145"/>
            <a:ext cx="3039300" cy="9195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genre</a:t>
            </a:r>
            <a:endParaRPr sz="6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2" name="Google Shape;202;g13fbf9ae7bc_0_152"/>
          <p:cNvSpPr txBox="1"/>
          <p:nvPr/>
        </p:nvSpPr>
        <p:spPr>
          <a:xfrm>
            <a:off x="1602825" y="1889625"/>
            <a:ext cx="1373100" cy="11430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0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3" name="Google Shape;203;g13fbf9ae7bc_0_152"/>
          <p:cNvSpPr txBox="1"/>
          <p:nvPr/>
        </p:nvSpPr>
        <p:spPr>
          <a:xfrm>
            <a:off x="936975" y="4382475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pandemic changed what we watched.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g13fbf9ae7bc_0_152"/>
          <p:cNvSpPr/>
          <p:nvPr/>
        </p:nvSpPr>
        <p:spPr>
          <a:xfrm>
            <a:off x="1824240" y="2017358"/>
            <a:ext cx="858288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D0D0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pic>
        <p:nvPicPr>
          <p:cNvPr id="205" name="Google Shape;205;g13fbf9ae7bc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75" y="1310975"/>
            <a:ext cx="7530726" cy="423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g13fbf9ae7bc_0_163"/>
          <p:cNvCxnSpPr/>
          <p:nvPr/>
        </p:nvCxnSpPr>
        <p:spPr>
          <a:xfrm flipH="1" rot="-5400000">
            <a:off x="5488875" y="6179675"/>
            <a:ext cx="12577200" cy="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g13fbf9ae7bc_0_163"/>
          <p:cNvSpPr/>
          <p:nvPr/>
        </p:nvSpPr>
        <p:spPr>
          <a:xfrm>
            <a:off x="11550375" y="19132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3fbf9ae7bc_0_163"/>
          <p:cNvSpPr/>
          <p:nvPr/>
        </p:nvSpPr>
        <p:spPr>
          <a:xfrm>
            <a:off x="11550375" y="14728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3fbf9ae7bc_0_163"/>
          <p:cNvSpPr/>
          <p:nvPr/>
        </p:nvSpPr>
        <p:spPr>
          <a:xfrm>
            <a:off x="11550375" y="10324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3fbf9ae7bc_0_163"/>
          <p:cNvSpPr/>
          <p:nvPr/>
        </p:nvSpPr>
        <p:spPr>
          <a:xfrm>
            <a:off x="11550375" y="592025"/>
            <a:ext cx="454200" cy="440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3fbf9ae7bc_0_163"/>
          <p:cNvSpPr/>
          <p:nvPr/>
        </p:nvSpPr>
        <p:spPr>
          <a:xfrm rot="5400000">
            <a:off x="5760426" y="3022575"/>
            <a:ext cx="676200" cy="2907300"/>
          </a:xfrm>
          <a:prstGeom prst="trapezoid">
            <a:avLst>
              <a:gd fmla="val 8548" name="adj"/>
            </a:avLst>
          </a:prstGeom>
          <a:solidFill>
            <a:srgbClr val="FCBA7B">
              <a:alpha val="9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3fbf9ae7bc_0_163"/>
          <p:cNvSpPr/>
          <p:nvPr/>
        </p:nvSpPr>
        <p:spPr>
          <a:xfrm rot="-5400000">
            <a:off x="5766476" y="3900350"/>
            <a:ext cx="676200" cy="2919600"/>
          </a:xfrm>
          <a:prstGeom prst="trapezoid">
            <a:avLst>
              <a:gd fmla="val 8548" name="adj"/>
            </a:avLst>
          </a:prstGeom>
          <a:solidFill>
            <a:srgbClr val="FCBA7B">
              <a:alpha val="9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3fbf9ae7bc_0_163"/>
          <p:cNvSpPr/>
          <p:nvPr/>
        </p:nvSpPr>
        <p:spPr>
          <a:xfrm rot="5400000">
            <a:off x="5772501" y="4778125"/>
            <a:ext cx="676200" cy="2931900"/>
          </a:xfrm>
          <a:prstGeom prst="trapezoid">
            <a:avLst>
              <a:gd fmla="val 8548" name="adj"/>
            </a:avLst>
          </a:prstGeom>
          <a:solidFill>
            <a:srgbClr val="FCBA7B">
              <a:alpha val="9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, background pattern, bar chart&#10;&#10;Description automatically generated" id="218" name="Google Shape;218;g13fbf9ae7bc_0_163"/>
          <p:cNvPicPr preferRelativeResize="0"/>
          <p:nvPr/>
        </p:nvPicPr>
        <p:blipFill rotWithShape="1">
          <a:blip r:embed="rId3">
            <a:alphaModFix/>
          </a:blip>
          <a:srcRect b="12064" l="1471" r="2374" t="14281"/>
          <a:stretch/>
        </p:blipFill>
        <p:spPr>
          <a:xfrm>
            <a:off x="2198562" y="973850"/>
            <a:ext cx="7802902" cy="28041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g13fbf9ae7bc_0_163"/>
          <p:cNvSpPr txBox="1"/>
          <p:nvPr/>
        </p:nvSpPr>
        <p:spPr>
          <a:xfrm>
            <a:off x="4644782" y="4290525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1: Drama, romance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0" name="Google Shape;220;g13fbf9ae7bc_0_163"/>
          <p:cNvSpPr txBox="1"/>
          <p:nvPr/>
        </p:nvSpPr>
        <p:spPr>
          <a:xfrm>
            <a:off x="4615439" y="5174450"/>
            <a:ext cx="291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2: </a:t>
            </a:r>
            <a:r>
              <a:rPr lang="en-US" sz="23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Action, Adventure, Sci-fi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1" name="Google Shape;221;g13fbf9ae7bc_0_163"/>
          <p:cNvSpPr txBox="1"/>
          <p:nvPr/>
        </p:nvSpPr>
        <p:spPr>
          <a:xfrm>
            <a:off x="4644789" y="6058375"/>
            <a:ext cx="290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: Crime, Drama, </a:t>
            </a:r>
            <a:r>
              <a:rPr lang="en-US" sz="2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Mystery</a:t>
            </a:r>
            <a:endParaRPr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2" name="Google Shape;222;g13fbf9ae7bc_0_163"/>
          <p:cNvSpPr txBox="1"/>
          <p:nvPr/>
        </p:nvSpPr>
        <p:spPr>
          <a:xfrm>
            <a:off x="2223250" y="100825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2018 IMDb Category tier list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3" name="Google Shape;223;g13fbf9ae7bc_0_163"/>
          <p:cNvGrpSpPr/>
          <p:nvPr/>
        </p:nvGrpSpPr>
        <p:grpSpPr>
          <a:xfrm>
            <a:off x="4115268" y="4298738"/>
            <a:ext cx="356221" cy="354973"/>
            <a:chOff x="-13947000" y="3212800"/>
            <a:chExt cx="353675" cy="352400"/>
          </a:xfrm>
        </p:grpSpPr>
        <p:sp>
          <p:nvSpPr>
            <p:cNvPr id="224" name="Google Shape;224;g13fbf9ae7bc_0_163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3fbf9ae7bc_0_163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g13fbf9ae7bc_0_163"/>
          <p:cNvGrpSpPr/>
          <p:nvPr/>
        </p:nvGrpSpPr>
        <p:grpSpPr>
          <a:xfrm>
            <a:off x="4122101" y="5174448"/>
            <a:ext cx="342580" cy="339271"/>
            <a:chOff x="5049725" y="1435050"/>
            <a:chExt cx="486550" cy="481850"/>
          </a:xfrm>
        </p:grpSpPr>
        <p:sp>
          <p:nvSpPr>
            <p:cNvPr id="227" name="Google Shape;227;g13fbf9ae7bc_0_163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g13fbf9ae7bc_0_163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g13fbf9ae7bc_0_163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0" name="Google Shape;230;g13fbf9ae7bc_0_163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1" name="Google Shape;231;g13fbf9ae7bc_0_163"/>
          <p:cNvGrpSpPr/>
          <p:nvPr/>
        </p:nvGrpSpPr>
        <p:grpSpPr>
          <a:xfrm>
            <a:off x="4079612" y="6058391"/>
            <a:ext cx="368186" cy="366364"/>
            <a:chOff x="-63679950" y="3360375"/>
            <a:chExt cx="318225" cy="316650"/>
          </a:xfrm>
        </p:grpSpPr>
        <p:sp>
          <p:nvSpPr>
            <p:cNvPr id="232" name="Google Shape;232;g13fbf9ae7bc_0_163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13fbf9ae7bc_0_163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13fbf9ae7bc_0_163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13fbf9ae7bc_0_163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2022-07-14T02:32:17Z</dcterms:created>
</cp:coreProperties>
</file>